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31"/>
  </p:notesMasterIdLst>
  <p:sldIdLst>
    <p:sldId id="256" r:id="rId2"/>
    <p:sldId id="257" r:id="rId3"/>
    <p:sldId id="258" r:id="rId4"/>
    <p:sldId id="293" r:id="rId5"/>
    <p:sldId id="259" r:id="rId6"/>
    <p:sldId id="277" r:id="rId7"/>
    <p:sldId id="294" r:id="rId8"/>
    <p:sldId id="274" r:id="rId9"/>
    <p:sldId id="262" r:id="rId10"/>
    <p:sldId id="272" r:id="rId11"/>
    <p:sldId id="260" r:id="rId12"/>
    <p:sldId id="261" r:id="rId13"/>
    <p:sldId id="291" r:id="rId14"/>
    <p:sldId id="276" r:id="rId15"/>
    <p:sldId id="292" r:id="rId16"/>
    <p:sldId id="295" r:id="rId17"/>
    <p:sldId id="263" r:id="rId18"/>
    <p:sldId id="264" r:id="rId19"/>
    <p:sldId id="275" r:id="rId20"/>
    <p:sldId id="283" r:id="rId21"/>
    <p:sldId id="265" r:id="rId22"/>
    <p:sldId id="273" r:id="rId23"/>
    <p:sldId id="266" r:id="rId24"/>
    <p:sldId id="267" r:id="rId25"/>
    <p:sldId id="268" r:id="rId26"/>
    <p:sldId id="269" r:id="rId27"/>
    <p:sldId id="270" r:id="rId28"/>
    <p:sldId id="271" r:id="rId29"/>
    <p:sldId id="296"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5" autoAdjust="0"/>
    <p:restoredTop sz="94624" autoAdjust="0"/>
  </p:normalViewPr>
  <p:slideViewPr>
    <p:cSldViewPr>
      <p:cViewPr>
        <p:scale>
          <a:sx n="75" d="100"/>
          <a:sy n="75" d="100"/>
        </p:scale>
        <p:origin x="-1230" y="-22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6038D3-FBA4-42B6-AEAA-47F3227C8FE6}" type="datetimeFigureOut">
              <a:rPr lang="en-US" smtClean="0"/>
              <a:pPr/>
              <a:t>3/6/2015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22534E4-DBA0-4486-9D4A-A89E8031F643}" type="slidenum">
              <a:rPr lang="en-US" smtClean="0"/>
              <a:pPr/>
              <a:t>‹#›</a:t>
            </a:fld>
            <a:endParaRPr lang="en-US"/>
          </a:p>
        </p:txBody>
      </p:sp>
    </p:spTree>
    <p:extLst>
      <p:ext uri="{BB962C8B-B14F-4D97-AF65-F5344CB8AC3E}">
        <p14:creationId xmlns:p14="http://schemas.microsoft.com/office/powerpoint/2010/main" val="14077529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22534E4-DBA0-4486-9D4A-A89E8031F643}" type="slidenum">
              <a:rPr lang="en-US" smtClean="0"/>
              <a:pPr/>
              <a:t>8</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362200" y="4038600"/>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943D8D49-8DB5-49CA-99C3-063ADFAD2A15}" type="datetimeFigureOut">
              <a:rPr lang="en-US" smtClean="0"/>
              <a:pPr/>
              <a:t>3/6/2015</a:t>
            </a:fld>
            <a:endParaRPr lang="en-US"/>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US"/>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AD5054BC-9E10-4E14-B10B-928E0FFA6518}"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43D8D49-8DB5-49CA-99C3-063ADFAD2A15}" type="datetimeFigureOut">
              <a:rPr lang="en-US" smtClean="0"/>
              <a:pPr/>
              <a:t>3/6/2015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5054BC-9E10-4E14-B10B-928E0FFA651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943D8D49-8DB5-49CA-99C3-063ADFAD2A15}" type="datetimeFigureOut">
              <a:rPr lang="en-US" smtClean="0"/>
              <a:pPr/>
              <a:t>3/6/2015</a:t>
            </a:fld>
            <a:endParaRPr lang="en-US"/>
          </a:p>
        </p:txBody>
      </p:sp>
      <p:sp>
        <p:nvSpPr>
          <p:cNvPr id="5" name="Footer Placeholder 4"/>
          <p:cNvSpPr>
            <a:spLocks noGrp="1"/>
          </p:cNvSpPr>
          <p:nvPr>
            <p:ph type="ftr" sz="quarter" idx="11"/>
          </p:nvPr>
        </p:nvSpPr>
        <p:spPr>
          <a:xfrm>
            <a:off x="457201" y="6248207"/>
            <a:ext cx="5573483" cy="365125"/>
          </a:xfrm>
        </p:spPr>
        <p:txBody>
          <a:bodyPr/>
          <a:lstStyle/>
          <a:p>
            <a:endParaRPr lang="en-US"/>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AD5054BC-9E10-4E14-B10B-928E0FFA6518}"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943D8D49-8DB5-49CA-99C3-063ADFAD2A15}" type="datetimeFigureOut">
              <a:rPr lang="en-US" smtClean="0"/>
              <a:pPr/>
              <a:t>3/6/2015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AD5054BC-9E10-4E14-B10B-928E0FFA6518}" type="slidenum">
              <a:rPr lang="en-US" smtClean="0"/>
              <a:pPr/>
              <a:t>‹#›</a:t>
            </a:fld>
            <a:endParaRPr lang="en-US"/>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943D8D49-8DB5-49CA-99C3-063ADFAD2A15}" type="datetimeFigureOut">
              <a:rPr lang="en-US" smtClean="0"/>
              <a:pPr/>
              <a:t>3/6/2015</a:t>
            </a:fld>
            <a:endParaRPr lang="en-US"/>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AD5054BC-9E10-4E14-B10B-928E0FFA6518}" type="slidenum">
              <a:rPr lang="en-US" smtClean="0"/>
              <a:pPr/>
              <a:t>‹#›</a:t>
            </a:fld>
            <a:endParaRPr lang="en-US"/>
          </a:p>
        </p:txBody>
      </p:sp>
      <p:sp>
        <p:nvSpPr>
          <p:cNvPr id="14" name="Footer Placeholder 13"/>
          <p:cNvSpPr>
            <a:spLocks noGrp="1"/>
          </p:cNvSpPr>
          <p:nvPr>
            <p:ph type="ftr" sz="quarter" idx="12"/>
          </p:nvPr>
        </p:nvSpPr>
        <p:spPr/>
        <p:txBody>
          <a:bodyPr/>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943D8D49-8DB5-49CA-99C3-063ADFAD2A15}" type="datetimeFigureOut">
              <a:rPr lang="en-US" smtClean="0"/>
              <a:pPr/>
              <a:t>3/6/2015</a:t>
            </a:fld>
            <a:endParaRPr lang="en-US"/>
          </a:p>
        </p:txBody>
      </p:sp>
      <p:sp>
        <p:nvSpPr>
          <p:cNvPr id="10" name="Slide Number Placeholder 9"/>
          <p:cNvSpPr>
            <a:spLocks noGrp="1"/>
          </p:cNvSpPr>
          <p:nvPr>
            <p:ph type="sldNum" sz="quarter" idx="16"/>
          </p:nvPr>
        </p:nvSpPr>
        <p:spPr/>
        <p:txBody>
          <a:bodyPr rtlCol="0"/>
          <a:lstStyle/>
          <a:p>
            <a:fld id="{AD5054BC-9E10-4E14-B10B-928E0FFA6518}" type="slidenum">
              <a:rPr lang="en-US" smtClean="0"/>
              <a:pPr/>
              <a:t>‹#›</a:t>
            </a:fld>
            <a:endParaRPr lang="en-US"/>
          </a:p>
        </p:txBody>
      </p:sp>
      <p:sp>
        <p:nvSpPr>
          <p:cNvPr id="12" name="Footer Placeholder 11"/>
          <p:cNvSpPr>
            <a:spLocks noGrp="1"/>
          </p:cNvSpPr>
          <p:nvPr>
            <p:ph type="ftr" sz="quarter" idx="17"/>
          </p:nvPr>
        </p:nvSpPr>
        <p:spPr/>
        <p:txBody>
          <a:bodyPr rtlCol="0"/>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943D8D49-8DB5-49CA-99C3-063ADFAD2A15}" type="datetimeFigureOut">
              <a:rPr lang="en-US" smtClean="0"/>
              <a:pPr/>
              <a:t>3/6/2015</a:t>
            </a:fld>
            <a:endParaRPr lang="en-US"/>
          </a:p>
        </p:txBody>
      </p:sp>
      <p:sp>
        <p:nvSpPr>
          <p:cNvPr id="12" name="Slide Number Placeholder 11"/>
          <p:cNvSpPr>
            <a:spLocks noGrp="1"/>
          </p:cNvSpPr>
          <p:nvPr>
            <p:ph type="sldNum" sz="quarter" idx="16"/>
          </p:nvPr>
        </p:nvSpPr>
        <p:spPr/>
        <p:txBody>
          <a:bodyPr rtlCol="0"/>
          <a:lstStyle/>
          <a:p>
            <a:fld id="{AD5054BC-9E10-4E14-B10B-928E0FFA6518}" type="slidenum">
              <a:rPr lang="en-US" smtClean="0"/>
              <a:pPr/>
              <a:t>‹#›</a:t>
            </a:fld>
            <a:endParaRPr lang="en-US"/>
          </a:p>
        </p:txBody>
      </p:sp>
      <p:sp>
        <p:nvSpPr>
          <p:cNvPr id="14" name="Footer Placeholder 13"/>
          <p:cNvSpPr>
            <a:spLocks noGrp="1"/>
          </p:cNvSpPr>
          <p:nvPr>
            <p:ph type="ftr" sz="quarter" idx="17"/>
          </p:nvPr>
        </p:nvSpPr>
        <p:spPr/>
        <p:txBody>
          <a:bodyPr rtlCol="0"/>
          <a:lstStyle/>
          <a:p>
            <a:endParaRPr lang="en-US"/>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43D8D49-8DB5-49CA-99C3-063ADFAD2A15}" type="datetimeFigureOut">
              <a:rPr lang="en-US" smtClean="0"/>
              <a:pPr/>
              <a:t>3/6/2015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AD5054BC-9E10-4E14-B10B-928E0FFA651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3D8D49-8DB5-49CA-99C3-063ADFAD2A15}" type="datetimeFigureOut">
              <a:rPr lang="en-US" smtClean="0"/>
              <a:pPr/>
              <a:t>3/6/2015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AD5054BC-9E10-4E14-B10B-928E0FFA651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943D8D49-8DB5-49CA-99C3-063ADFAD2A15}" type="datetimeFigureOut">
              <a:rPr lang="en-US" smtClean="0"/>
              <a:pPr/>
              <a:t>3/6/2015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AD5054BC-9E10-4E14-B10B-928E0FFA6518}" type="slidenum">
              <a:rPr lang="en-US" smtClean="0"/>
              <a:pPr/>
              <a:t>‹#›</a:t>
            </a:fld>
            <a:endParaRPr lang="en-US"/>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943D8D49-8DB5-49CA-99C3-063ADFAD2A15}" type="datetimeFigureOut">
              <a:rPr lang="en-US" smtClean="0"/>
              <a:pPr/>
              <a:t>3/6/2015</a:t>
            </a:fld>
            <a:endParaRPr lang="en-US"/>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AD5054BC-9E10-4E14-B10B-928E0FFA6518}" type="slidenum">
              <a:rPr lang="en-US" smtClean="0"/>
              <a:pPr/>
              <a:t>‹#›</a:t>
            </a:fld>
            <a:endParaRPr lang="en-US"/>
          </a:p>
        </p:txBody>
      </p:sp>
      <p:sp>
        <p:nvSpPr>
          <p:cNvPr id="14" name="Footer Placeholder 13"/>
          <p:cNvSpPr>
            <a:spLocks noGrp="1"/>
          </p:cNvSpPr>
          <p:nvPr>
            <p:ph type="ftr" sz="quarter" idx="12"/>
          </p:nvPr>
        </p:nvSpPr>
        <p:spPr>
          <a:xfrm>
            <a:off x="1600200" y="6248206"/>
            <a:ext cx="4572000" cy="365125"/>
          </a:xfrm>
        </p:spPr>
        <p:txBody>
          <a:bodyPr rtlCol="0"/>
          <a:lstStyle/>
          <a:p>
            <a:endParaRPr lang="en-US"/>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943D8D49-8DB5-49CA-99C3-063ADFAD2A15}" type="datetimeFigureOut">
              <a:rPr lang="en-US" smtClean="0"/>
              <a:pPr/>
              <a:t>3/6/2015</a:t>
            </a:fld>
            <a:endParaRPr lang="en-US"/>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US"/>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AD5054BC-9E10-4E14-B10B-928E0FFA651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fontScale="77500" lnSpcReduction="20000"/>
          </a:bodyPr>
          <a:lstStyle/>
          <a:p>
            <a:r>
              <a:rPr lang="en-US" dirty="0" smtClean="0"/>
              <a:t>Sodium Nitrate/Nitrite </a:t>
            </a:r>
          </a:p>
          <a:p>
            <a:r>
              <a:rPr lang="en-US" dirty="0" smtClean="0"/>
              <a:t>By Zac Cummins and Matt </a:t>
            </a:r>
            <a:r>
              <a:rPr lang="en-US" dirty="0" err="1" smtClean="0"/>
              <a:t>Marsala</a:t>
            </a:r>
            <a:r>
              <a:rPr lang="en-US" dirty="0" smtClean="0"/>
              <a:t> </a:t>
            </a:r>
            <a:endParaRPr lang="en-US"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06" y="-30051"/>
            <a:ext cx="9132194" cy="3340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p:cNvPicPr>
            <a:picLocks noChangeAspect="1"/>
          </p:cNvPicPr>
          <p:nvPr/>
        </p:nvPicPr>
        <p:blipFill>
          <a:blip r:embed="rId3" cstate="print"/>
          <a:stretch>
            <a:fillRect/>
          </a:stretch>
        </p:blipFill>
        <p:spPr>
          <a:xfrm>
            <a:off x="4953000" y="3352800"/>
            <a:ext cx="4191000" cy="2540000"/>
          </a:xfrm>
          <a:prstGeom prst="rect">
            <a:avLst/>
          </a:prstGeom>
        </p:spPr>
      </p:pic>
      <p:sp>
        <p:nvSpPr>
          <p:cNvPr id="4" name="Rectangle 3"/>
          <p:cNvSpPr/>
          <p:nvPr/>
        </p:nvSpPr>
        <p:spPr>
          <a:xfrm>
            <a:off x="8467" y="3276600"/>
            <a:ext cx="4953000" cy="2554545"/>
          </a:xfrm>
          <a:prstGeom prst="rect">
            <a:avLst/>
          </a:prstGeom>
          <a:noFill/>
        </p:spPr>
        <p:txBody>
          <a:bodyPr wrap="square" lIns="91440" tIns="45720" rIns="91440" bIns="45720">
            <a:spAutoFit/>
          </a:bodyPr>
          <a:lstStyle/>
          <a:p>
            <a:pPr algn="ctr"/>
            <a:r>
              <a:rPr lang="en-US" sz="8000" b="1" cap="none" spc="0" dirty="0" smtClean="0">
                <a:ln w="12700">
                  <a:solidFill>
                    <a:schemeClr val="tx2">
                      <a:satMod val="155000"/>
                    </a:schemeClr>
                  </a:solidFill>
                  <a:prstDash val="solid"/>
                </a:ln>
                <a:solidFill>
                  <a:schemeClr val="accent1">
                    <a:lumMod val="75000"/>
                  </a:schemeClr>
                </a:solidFill>
                <a:effectLst>
                  <a:outerShdw blurRad="41275" dist="20320" dir="1800000" algn="tl" rotWithShape="0">
                    <a:srgbClr val="000000">
                      <a:alpha val="40000"/>
                    </a:srgbClr>
                  </a:outerShdw>
                </a:effectLst>
              </a:rPr>
              <a:t>Sodium Nitrite</a:t>
            </a:r>
            <a:endParaRPr lang="en-US" sz="8000" b="1" cap="none" spc="0" dirty="0">
              <a:ln w="12700">
                <a:solidFill>
                  <a:schemeClr val="tx2">
                    <a:satMod val="155000"/>
                  </a:schemeClr>
                </a:solidFill>
                <a:prstDash val="solid"/>
              </a:ln>
              <a:solidFill>
                <a:schemeClr val="accent1">
                  <a:lumMod val="7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14920451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0"/>
            <a:ext cx="7388352" cy="1066800"/>
          </a:xfrm>
        </p:spPr>
        <p:txBody>
          <a:bodyPr>
            <a:normAutofit fontScale="90000"/>
          </a:bodyPr>
          <a:lstStyle/>
          <a:p>
            <a:r>
              <a:rPr lang="en-US" dirty="0" smtClean="0"/>
              <a:t>More Sources of Sodium Nitrates</a:t>
            </a:r>
            <a:endParaRPr lang="en-US" dirty="0"/>
          </a:p>
        </p:txBody>
      </p:sp>
      <p:sp>
        <p:nvSpPr>
          <p:cNvPr id="3" name="Content Placeholder 2"/>
          <p:cNvSpPr>
            <a:spLocks noGrp="1"/>
          </p:cNvSpPr>
          <p:nvPr>
            <p:ph sz="quarter" idx="1"/>
          </p:nvPr>
        </p:nvSpPr>
        <p:spPr/>
        <p:txBody>
          <a:bodyPr>
            <a:normAutofit/>
          </a:bodyPr>
          <a:lstStyle/>
          <a:p>
            <a:r>
              <a:rPr lang="en-US" dirty="0" smtClean="0">
                <a:latin typeface="Cambria" panose="02040503050406030204" pitchFamily="18" charset="0"/>
              </a:rPr>
              <a:t>Fertilizer use can affect the amount of nitrate in </a:t>
            </a:r>
            <a:r>
              <a:rPr lang="en-US" dirty="0" smtClean="0">
                <a:latin typeface="Cambria" panose="02040503050406030204" pitchFamily="18" charset="0"/>
              </a:rPr>
              <a:t>vegetables.</a:t>
            </a:r>
            <a:endParaRPr lang="en-US" dirty="0" smtClean="0">
              <a:latin typeface="Cambria" panose="02040503050406030204" pitchFamily="18" charset="0"/>
            </a:endParaRPr>
          </a:p>
          <a:p>
            <a:r>
              <a:rPr lang="en-US" dirty="0" smtClean="0">
                <a:latin typeface="Cambria" panose="02040503050406030204" pitchFamily="18" charset="0"/>
              </a:rPr>
              <a:t>Green leafy vegetables and root plants typically contain the most sodium </a:t>
            </a:r>
            <a:r>
              <a:rPr lang="en-US" dirty="0" smtClean="0">
                <a:latin typeface="Cambria" panose="02040503050406030204" pitchFamily="18" charset="0"/>
              </a:rPr>
              <a:t>nitrate.</a:t>
            </a:r>
            <a:endParaRPr lang="en-US" dirty="0" smtClean="0">
              <a:latin typeface="Cambria" panose="02040503050406030204" pitchFamily="18" charset="0"/>
            </a:endParaRPr>
          </a:p>
          <a:p>
            <a:r>
              <a:rPr lang="en-US" dirty="0" smtClean="0">
                <a:latin typeface="Cambria" panose="02040503050406030204" pitchFamily="18" charset="0"/>
              </a:rPr>
              <a:t>Vegetables high in sodium nitrate include beets, cabbage, carrots, celery, radishes and </a:t>
            </a:r>
            <a:r>
              <a:rPr lang="en-US" dirty="0" smtClean="0">
                <a:latin typeface="Cambria" panose="02040503050406030204" pitchFamily="18" charset="0"/>
              </a:rPr>
              <a:t>spinach. </a:t>
            </a:r>
            <a:endParaRPr lang="en-US" dirty="0" smtClean="0">
              <a:latin typeface="Cambria" panose="02040503050406030204" pitchFamily="18" charset="0"/>
            </a:endParaRPr>
          </a:p>
          <a:p>
            <a:r>
              <a:rPr lang="en-US" dirty="0" smtClean="0">
                <a:latin typeface="Cambria" panose="02040503050406030204" pitchFamily="18" charset="0"/>
              </a:rPr>
              <a:t>Around 90 percent of the nitrite in your body comes from vegetables, while just 10 percent comes from processed </a:t>
            </a:r>
            <a:r>
              <a:rPr lang="en-US" dirty="0" smtClean="0">
                <a:latin typeface="Cambria" panose="02040503050406030204" pitchFamily="18" charset="0"/>
              </a:rPr>
              <a:t>meats.</a:t>
            </a:r>
            <a:endParaRPr lang="en-US" sz="1200" baseline="30000" dirty="0">
              <a:latin typeface="Cambria" panose="020405030504060302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n w="10160">
                  <a:solidFill>
                    <a:schemeClr val="bg1"/>
                  </a:solidFill>
                  <a:prstDash val="solid"/>
                </a:ln>
              </a:rPr>
              <a:t>Medical Uses of Sodium Nitrate </a:t>
            </a:r>
            <a:endParaRPr lang="en-US" dirty="0">
              <a:ln w="10160">
                <a:solidFill>
                  <a:schemeClr val="bg1"/>
                </a:solidFill>
                <a:prstDash val="solid"/>
              </a:ln>
            </a:endParaRPr>
          </a:p>
        </p:txBody>
      </p:sp>
      <p:sp>
        <p:nvSpPr>
          <p:cNvPr id="3" name="Content Placeholder 2"/>
          <p:cNvSpPr>
            <a:spLocks noGrp="1"/>
          </p:cNvSpPr>
          <p:nvPr>
            <p:ph sz="quarter" idx="1"/>
          </p:nvPr>
        </p:nvSpPr>
        <p:spPr>
          <a:xfrm>
            <a:off x="0" y="1524000"/>
            <a:ext cx="5486400" cy="5105400"/>
          </a:xfrm>
        </p:spPr>
        <p:txBody>
          <a:bodyPr>
            <a:normAutofit fontScale="92500" lnSpcReduction="10000"/>
          </a:bodyPr>
          <a:lstStyle/>
          <a:p>
            <a:r>
              <a:rPr lang="en-US" b="1" dirty="0" smtClean="0">
                <a:ln w="10160">
                  <a:solidFill>
                    <a:schemeClr val="bg1"/>
                  </a:solidFill>
                  <a:prstDash val="solid"/>
                </a:ln>
                <a:latin typeface="Cambria" panose="02040503050406030204" pitchFamily="18" charset="0"/>
              </a:rPr>
              <a:t>“Sodium nitrite, a naturally occurring chemical and common meat preservative, is only used medically to treat cyanide poisoning. But if the results of a new animal study hold up under further research in people, </a:t>
            </a:r>
            <a:r>
              <a:rPr lang="en-US" b="1" dirty="0" smtClean="0">
                <a:ln w="10160">
                  <a:solidFill>
                    <a:schemeClr val="bg1"/>
                  </a:solidFill>
                  <a:prstDash val="solid"/>
                </a:ln>
                <a:solidFill>
                  <a:srgbClr val="CC0000"/>
                </a:solidFill>
                <a:latin typeface="Cambria" panose="02040503050406030204" pitchFamily="18" charset="0"/>
              </a:rPr>
              <a:t>the chemical may one day be used to protect and preserve tissue and organ function after heart attack, high risk abdominal surgery, and organ transplantation</a:t>
            </a:r>
            <a:r>
              <a:rPr lang="en-US" b="1" dirty="0" smtClean="0">
                <a:ln w="10160">
                  <a:solidFill>
                    <a:schemeClr val="bg1"/>
                  </a:solidFill>
                  <a:prstDash val="solid"/>
                </a:ln>
                <a:latin typeface="Cambria" panose="02040503050406030204" pitchFamily="18" charset="0"/>
              </a:rPr>
              <a:t>.” </a:t>
            </a:r>
            <a:endParaRPr lang="en-US" b="1" baseline="30000" dirty="0">
              <a:ln w="10160">
                <a:solidFill>
                  <a:schemeClr val="bg1"/>
                </a:solidFill>
                <a:prstDash val="solid"/>
              </a:ln>
              <a:latin typeface="Cambria" panose="02040503050406030204" pitchFamily="18" charset="0"/>
            </a:endParaRPr>
          </a:p>
        </p:txBody>
      </p:sp>
      <p:pic>
        <p:nvPicPr>
          <p:cNvPr id="19458" name="Picture 2" descr="http://cdn.lifeinthefastlane.com/wp-content/uploads/2013/12/Kloss-and-Bruce-Cyanide-Antidote.png"/>
          <p:cNvPicPr>
            <a:picLocks noChangeAspect="1" noChangeArrowheads="1"/>
          </p:cNvPicPr>
          <p:nvPr/>
        </p:nvPicPr>
        <p:blipFill>
          <a:blip r:embed="rId2" cstate="print"/>
          <a:srcRect/>
          <a:stretch>
            <a:fillRect/>
          </a:stretch>
        </p:blipFill>
        <p:spPr bwMode="auto">
          <a:xfrm>
            <a:off x="5334000" y="1600200"/>
            <a:ext cx="3581400" cy="5105400"/>
          </a:xfrm>
          <a:prstGeom prst="rect">
            <a:avLst/>
          </a:prstGeom>
          <a:noFill/>
        </p:spPr>
      </p:pic>
    </p:spTree>
    <p:extLst>
      <p:ext uri="{BB962C8B-B14F-4D97-AF65-F5344CB8AC3E}">
        <p14:creationId xmlns:p14="http://schemas.microsoft.com/office/powerpoint/2010/main" val="28128079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n>
                  <a:solidFill>
                    <a:schemeClr val="bg1"/>
                  </a:solidFill>
                </a:ln>
              </a:rPr>
              <a:t>Medical Uses Continued…</a:t>
            </a:r>
            <a:endParaRPr lang="en-US" dirty="0">
              <a:ln>
                <a:solidFill>
                  <a:schemeClr val="bg1"/>
                </a:solidFill>
              </a:ln>
            </a:endParaRPr>
          </a:p>
        </p:txBody>
      </p:sp>
      <p:sp>
        <p:nvSpPr>
          <p:cNvPr id="3" name="Content Placeholder 2"/>
          <p:cNvSpPr>
            <a:spLocks noGrp="1"/>
          </p:cNvSpPr>
          <p:nvPr>
            <p:ph sz="quarter" idx="1"/>
          </p:nvPr>
        </p:nvSpPr>
        <p:spPr>
          <a:xfrm>
            <a:off x="152400" y="1600200"/>
            <a:ext cx="6172200" cy="5029200"/>
          </a:xfrm>
        </p:spPr>
        <p:txBody>
          <a:bodyPr>
            <a:normAutofit fontScale="85000" lnSpcReduction="20000"/>
          </a:bodyPr>
          <a:lstStyle/>
          <a:p>
            <a:r>
              <a:rPr lang="en-US" b="1" dirty="0" smtClean="0">
                <a:ln>
                  <a:solidFill>
                    <a:schemeClr val="bg1"/>
                  </a:solidFill>
                </a:ln>
                <a:latin typeface="Cambria" panose="02040503050406030204" pitchFamily="18" charset="0"/>
              </a:rPr>
              <a:t>“The scientists found that low concentrations of sodium nitrite had a strong protective effect — preventing cell death in the hearts and livers of mice undergoing experimental heart attack and liver injury. In the heart study, </a:t>
            </a:r>
            <a:r>
              <a:rPr lang="en-US" b="1" dirty="0" smtClean="0">
                <a:ln>
                  <a:solidFill>
                    <a:schemeClr val="bg1"/>
                  </a:solidFill>
                </a:ln>
                <a:solidFill>
                  <a:srgbClr val="CC0000"/>
                </a:solidFill>
                <a:latin typeface="Cambria" panose="02040503050406030204" pitchFamily="18" charset="0"/>
              </a:rPr>
              <a:t>nitrite reduced the size of the area of dead tissue known as an infarct by 67 percent compared to control animals given nitrate</a:t>
            </a:r>
            <a:r>
              <a:rPr lang="en-US" b="1" dirty="0" smtClean="0">
                <a:ln>
                  <a:solidFill>
                    <a:schemeClr val="bg1"/>
                  </a:solidFill>
                </a:ln>
                <a:latin typeface="Cambria" panose="02040503050406030204" pitchFamily="18" charset="0"/>
              </a:rPr>
              <a:t>, another nitrogen compound. This potent protective effect was observed at concentrations of nitrite in blood that were only slightly higher than the physiological normal levels in blood.” </a:t>
            </a:r>
            <a:endParaRPr lang="en-US" b="1" baseline="30000" dirty="0">
              <a:ln>
                <a:solidFill>
                  <a:schemeClr val="bg1"/>
                </a:solidFill>
              </a:ln>
              <a:latin typeface="Cambria" panose="02040503050406030204" pitchFamily="18" charset="0"/>
            </a:endParaRPr>
          </a:p>
        </p:txBody>
      </p:sp>
      <p:pic>
        <p:nvPicPr>
          <p:cNvPr id="18434" name="Picture 2" descr="vasodilation Fitness Nutrition For Faster Results (Fueling your ..."/>
          <p:cNvPicPr>
            <a:picLocks noChangeAspect="1" noChangeArrowheads="1"/>
          </p:cNvPicPr>
          <p:nvPr/>
        </p:nvPicPr>
        <p:blipFill>
          <a:blip r:embed="rId2" cstate="print"/>
          <a:srcRect/>
          <a:stretch>
            <a:fillRect/>
          </a:stretch>
        </p:blipFill>
        <p:spPr bwMode="auto">
          <a:xfrm>
            <a:off x="6276975" y="1752600"/>
            <a:ext cx="2867025" cy="2743200"/>
          </a:xfrm>
          <a:prstGeom prst="rect">
            <a:avLst/>
          </a:prstGeom>
          <a:noFill/>
        </p:spPr>
      </p:pic>
      <p:pic>
        <p:nvPicPr>
          <p:cNvPr id="18436" name="Picture 4" descr="Improve Your Liver Health Naturally - DrJockers.com"/>
          <p:cNvPicPr>
            <a:picLocks noChangeAspect="1" noChangeArrowheads="1"/>
          </p:cNvPicPr>
          <p:nvPr/>
        </p:nvPicPr>
        <p:blipFill>
          <a:blip r:embed="rId3" cstate="print"/>
          <a:srcRect/>
          <a:stretch>
            <a:fillRect/>
          </a:stretch>
        </p:blipFill>
        <p:spPr bwMode="auto">
          <a:xfrm>
            <a:off x="6248400" y="5181600"/>
            <a:ext cx="2743200" cy="1328738"/>
          </a:xfrm>
          <a:prstGeom prst="rect">
            <a:avLst/>
          </a:prstGeom>
          <a:noFill/>
        </p:spPr>
      </p:pic>
    </p:spTree>
    <p:extLst>
      <p:ext uri="{BB962C8B-B14F-4D97-AF65-F5344CB8AC3E}">
        <p14:creationId xmlns:p14="http://schemas.microsoft.com/office/powerpoint/2010/main" val="33554187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Nitrogen Metabolism</a:t>
            </a:r>
            <a:endParaRPr lang="en-US" dirty="0"/>
          </a:p>
        </p:txBody>
      </p:sp>
      <p:pic>
        <p:nvPicPr>
          <p:cNvPr id="6" name="Content Placeholder 5" descr="nitrogenflow.jpg"/>
          <p:cNvPicPr>
            <a:picLocks noGrp="1" noChangeAspect="1"/>
          </p:cNvPicPr>
          <p:nvPr>
            <p:ph sz="quarter" idx="1"/>
          </p:nvPr>
        </p:nvPicPr>
        <p:blipFill>
          <a:blip r:embed="rId2" cstate="print"/>
          <a:stretch>
            <a:fillRect/>
          </a:stretch>
        </p:blipFill>
        <p:spPr>
          <a:xfrm>
            <a:off x="762000" y="1885323"/>
            <a:ext cx="7620000" cy="4659522"/>
          </a:xfrm>
        </p:spPr>
      </p:pic>
    </p:spTree>
    <p:extLst>
      <p:ext uri="{BB962C8B-B14F-4D97-AF65-F5344CB8AC3E}">
        <p14:creationId xmlns:p14="http://schemas.microsoft.com/office/powerpoint/2010/main" val="221018665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Nitrogen Metabolism (cont’d)</a:t>
            </a:r>
            <a:endParaRPr lang="en-US" dirty="0"/>
          </a:p>
        </p:txBody>
      </p:sp>
      <p:pic>
        <p:nvPicPr>
          <p:cNvPr id="4" name="Content Placeholder 3"/>
          <p:cNvPicPr>
            <a:picLocks noGrp="1" noChangeAspect="1"/>
          </p:cNvPicPr>
          <p:nvPr>
            <p:ph sz="quarter" idx="1"/>
          </p:nvPr>
        </p:nvPicPr>
        <p:blipFill>
          <a:blip r:embed="rId2" cstate="print">
            <a:extLst>
              <a:ext uri="{28A0092B-C50C-407E-A947-70E740481C1C}">
                <a14:useLocalDpi xmlns:a14="http://schemas.microsoft.com/office/drawing/2010/main" val="0"/>
              </a:ext>
            </a:extLst>
          </a:blip>
          <a:srcRect l="31389" b="3390"/>
          <a:stretch>
            <a:fillRect/>
          </a:stretch>
        </p:blipFill>
        <p:spPr>
          <a:xfrm>
            <a:off x="2108118" y="1600200"/>
            <a:ext cx="4927764" cy="4343400"/>
          </a:xfrm>
        </p:spPr>
      </p:pic>
    </p:spTree>
    <p:extLst>
      <p:ext uri="{BB962C8B-B14F-4D97-AF65-F5344CB8AC3E}">
        <p14:creationId xmlns:p14="http://schemas.microsoft.com/office/powerpoint/2010/main" val="11273948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Urea Cycle</a:t>
            </a:r>
            <a:endParaRPr lang="en-US" dirty="0"/>
          </a:p>
        </p:txBody>
      </p:sp>
      <p:pic>
        <p:nvPicPr>
          <p:cNvPr id="4" name="Content Placeholder 3" descr="picture_31328844357450.png"/>
          <p:cNvPicPr>
            <a:picLocks noGrp="1" noChangeAspect="1"/>
          </p:cNvPicPr>
          <p:nvPr>
            <p:ph sz="quarter" idx="1"/>
          </p:nvPr>
        </p:nvPicPr>
        <p:blipFill>
          <a:blip r:embed="rId2" cstate="print"/>
          <a:stretch>
            <a:fillRect/>
          </a:stretch>
        </p:blipFill>
        <p:spPr>
          <a:xfrm>
            <a:off x="685800" y="1600200"/>
            <a:ext cx="7848599" cy="4782204"/>
          </a:xfr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Elimination &amp; Toxicology</a:t>
            </a:r>
            <a:endParaRPr lang="en-US" dirty="0"/>
          </a:p>
        </p:txBody>
      </p:sp>
      <p:sp>
        <p:nvSpPr>
          <p:cNvPr id="3" name="Content Placeholder 2"/>
          <p:cNvSpPr>
            <a:spLocks noGrp="1"/>
          </p:cNvSpPr>
          <p:nvPr>
            <p:ph sz="quarter" idx="1"/>
          </p:nvPr>
        </p:nvSpPr>
        <p:spPr>
          <a:xfrm>
            <a:off x="152400" y="1600200"/>
            <a:ext cx="8839200" cy="5105400"/>
          </a:xfrm>
        </p:spPr>
        <p:txBody>
          <a:bodyPr>
            <a:normAutofit fontScale="85000" lnSpcReduction="20000"/>
          </a:bodyPr>
          <a:lstStyle/>
          <a:p>
            <a:r>
              <a:rPr lang="en-US" dirty="0" smtClean="0"/>
              <a:t>Approximately 60% of oral nitrate is excreted in urine. The fate of the rest is not completely known, but bacterial or endogenous metabolism probably accounts for the remainder. A minor part is excreted in sweat.</a:t>
            </a:r>
          </a:p>
          <a:p>
            <a:r>
              <a:rPr lang="en-US" dirty="0" smtClean="0"/>
              <a:t>There are no reports that suggest that sodium nitrate as such has toxicological effects. The main toxicological concern is associated with its conversion to nitrite before or after reaching the human body in sweat. </a:t>
            </a:r>
          </a:p>
          <a:p>
            <a:r>
              <a:rPr lang="en-US" dirty="0" smtClean="0"/>
              <a:t>The major acute toxic effect from nitrite is development of              </a:t>
            </a:r>
            <a:r>
              <a:rPr lang="en-US" dirty="0" err="1" smtClean="0"/>
              <a:t>methahemoglobinemia</a:t>
            </a:r>
            <a:r>
              <a:rPr lang="en-US" dirty="0" smtClean="0"/>
              <a:t>, a condition where more than 10% of the hemoglobin is transformed into </a:t>
            </a:r>
            <a:r>
              <a:rPr lang="en-US" dirty="0" err="1" smtClean="0"/>
              <a:t>methahemoglobin</a:t>
            </a:r>
            <a:r>
              <a:rPr lang="en-US" dirty="0" smtClean="0"/>
              <a:t>. </a:t>
            </a:r>
          </a:p>
          <a:p>
            <a:r>
              <a:rPr lang="en-US" dirty="0" smtClean="0"/>
              <a:t>When the conversion exceeds 70% the condition can be fatal.                 </a:t>
            </a:r>
          </a:p>
          <a:p>
            <a:r>
              <a:rPr lang="en-US" dirty="0" smtClean="0"/>
              <a:t>Nitrite may also cause sudden fall in blood pressure due to              its </a:t>
            </a:r>
            <a:r>
              <a:rPr lang="en-US" dirty="0" err="1" smtClean="0"/>
              <a:t>vasodilating</a:t>
            </a:r>
            <a:r>
              <a:rPr lang="en-US" dirty="0" smtClean="0"/>
              <a:t> properties, but these effects are reversible. </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n w="10160">
                  <a:solidFill>
                    <a:sysClr val="windowText" lastClr="000000"/>
                  </a:solidFill>
                  <a:prstDash val="solid"/>
                </a:ln>
              </a:rPr>
              <a:t>Harmful Effects of Nitrites/Nitrates</a:t>
            </a:r>
            <a:endParaRPr lang="en-US" dirty="0">
              <a:ln w="10160">
                <a:solidFill>
                  <a:sysClr val="windowText" lastClr="000000"/>
                </a:solidFill>
                <a:prstDash val="solid"/>
              </a:ln>
            </a:endParaRPr>
          </a:p>
        </p:txBody>
      </p:sp>
      <p:sp>
        <p:nvSpPr>
          <p:cNvPr id="3" name="Content Placeholder 2"/>
          <p:cNvSpPr>
            <a:spLocks noGrp="1"/>
          </p:cNvSpPr>
          <p:nvPr>
            <p:ph sz="quarter" idx="1"/>
          </p:nvPr>
        </p:nvSpPr>
        <p:spPr>
          <a:xfrm>
            <a:off x="612648" y="1676400"/>
            <a:ext cx="8226552" cy="4953000"/>
          </a:xfrm>
        </p:spPr>
        <p:txBody>
          <a:bodyPr>
            <a:normAutofit fontScale="92500" lnSpcReduction="20000"/>
          </a:bodyPr>
          <a:lstStyle/>
          <a:p>
            <a:r>
              <a:rPr lang="en-US" b="1" dirty="0" smtClean="0">
                <a:ln w="10160">
                  <a:solidFill>
                    <a:sysClr val="windowText" lastClr="000000"/>
                  </a:solidFill>
                  <a:prstDash val="solid"/>
                </a:ln>
                <a:latin typeface="Cambria"/>
                <a:cs typeface="Cambria"/>
              </a:rPr>
              <a:t>Nitrates have been shown to have a </a:t>
            </a:r>
            <a:r>
              <a:rPr lang="en-US" b="1" dirty="0" smtClean="0">
                <a:ln w="10160">
                  <a:solidFill>
                    <a:sysClr val="windowText" lastClr="000000"/>
                  </a:solidFill>
                  <a:prstDash val="solid"/>
                </a:ln>
                <a:solidFill>
                  <a:srgbClr val="CC0000"/>
                </a:solidFill>
                <a:latin typeface="Cambria"/>
                <a:cs typeface="Cambria"/>
              </a:rPr>
              <a:t>direct relationship to colon cancer. </a:t>
            </a:r>
            <a:r>
              <a:rPr lang="en-US" b="1" dirty="0" smtClean="0">
                <a:ln w="10160">
                  <a:solidFill>
                    <a:sysClr val="windowText" lastClr="000000"/>
                  </a:solidFill>
                  <a:prstDash val="solid"/>
                </a:ln>
                <a:solidFill>
                  <a:srgbClr val="FF6600"/>
                </a:solidFill>
                <a:latin typeface="Cambria"/>
                <a:cs typeface="Cambria"/>
              </a:rPr>
              <a:t> </a:t>
            </a:r>
            <a:endParaRPr lang="en-US" b="1" baseline="30000" dirty="0" smtClean="0">
              <a:ln w="10160">
                <a:solidFill>
                  <a:sysClr val="windowText" lastClr="000000"/>
                </a:solidFill>
                <a:prstDash val="solid"/>
              </a:ln>
              <a:latin typeface="Cambria"/>
              <a:cs typeface="Cambria"/>
            </a:endParaRPr>
          </a:p>
          <a:p>
            <a:r>
              <a:rPr lang="en-US" b="1" dirty="0" smtClean="0">
                <a:ln w="10160">
                  <a:solidFill>
                    <a:sysClr val="windowText" lastClr="000000"/>
                  </a:solidFill>
                  <a:prstDash val="solid"/>
                </a:ln>
                <a:latin typeface="Cambria"/>
                <a:cs typeface="Cambria"/>
              </a:rPr>
              <a:t>Nitrates have been shown to </a:t>
            </a:r>
            <a:r>
              <a:rPr lang="en-US" b="1" dirty="0" smtClean="0">
                <a:ln w="10160">
                  <a:solidFill>
                    <a:sysClr val="windowText" lastClr="000000"/>
                  </a:solidFill>
                  <a:prstDash val="solid"/>
                </a:ln>
                <a:solidFill>
                  <a:srgbClr val="CC0000"/>
                </a:solidFill>
                <a:latin typeface="Cambria"/>
                <a:cs typeface="Cambria"/>
              </a:rPr>
              <a:t>cause pancreatic cancer in rodents. </a:t>
            </a:r>
            <a:endParaRPr lang="en-US" b="1" baseline="30000" dirty="0" smtClean="0">
              <a:ln w="10160">
                <a:solidFill>
                  <a:sysClr val="windowText" lastClr="000000"/>
                </a:solidFill>
                <a:prstDash val="solid"/>
              </a:ln>
              <a:solidFill>
                <a:srgbClr val="CC0000"/>
              </a:solidFill>
              <a:latin typeface="Cambria"/>
              <a:cs typeface="Cambria"/>
            </a:endParaRPr>
          </a:p>
          <a:p>
            <a:r>
              <a:rPr lang="en-US" b="1" dirty="0" smtClean="0">
                <a:ln w="10160">
                  <a:solidFill>
                    <a:sysClr val="windowText" lastClr="000000"/>
                  </a:solidFill>
                  <a:prstDash val="solid"/>
                </a:ln>
                <a:latin typeface="Cambria"/>
                <a:cs typeface="Cambria"/>
              </a:rPr>
              <a:t>Dietary Nitrate have been shown to </a:t>
            </a:r>
            <a:r>
              <a:rPr lang="en-US" b="1" dirty="0" smtClean="0">
                <a:ln w="10160">
                  <a:solidFill>
                    <a:sysClr val="windowText" lastClr="000000"/>
                  </a:solidFill>
                  <a:prstDash val="solid"/>
                </a:ln>
                <a:solidFill>
                  <a:srgbClr val="CC0000"/>
                </a:solidFill>
                <a:latin typeface="Cambria"/>
                <a:cs typeface="Cambria"/>
              </a:rPr>
              <a:t>cause thyroid cancer.</a:t>
            </a:r>
            <a:r>
              <a:rPr lang="en-US" b="1" dirty="0">
                <a:ln w="10160">
                  <a:solidFill>
                    <a:sysClr val="windowText" lastClr="000000"/>
                  </a:solidFill>
                  <a:prstDash val="solid"/>
                </a:ln>
                <a:solidFill>
                  <a:srgbClr val="CC0000"/>
                </a:solidFill>
                <a:latin typeface="Cambria"/>
                <a:cs typeface="Cambria"/>
              </a:rPr>
              <a:t> </a:t>
            </a:r>
            <a:endParaRPr lang="en-US" b="1" baseline="30000" dirty="0" smtClean="0">
              <a:ln w="10160">
                <a:solidFill>
                  <a:sysClr val="windowText" lastClr="000000"/>
                </a:solidFill>
                <a:prstDash val="solid"/>
              </a:ln>
              <a:latin typeface="Cambria"/>
              <a:cs typeface="Cambria"/>
            </a:endParaRPr>
          </a:p>
          <a:p>
            <a:r>
              <a:rPr lang="en-US" b="1" dirty="0" smtClean="0">
                <a:ln w="10160">
                  <a:solidFill>
                    <a:sysClr val="windowText" lastClr="000000"/>
                  </a:solidFill>
                  <a:prstDash val="solid"/>
                </a:ln>
                <a:latin typeface="Cambria"/>
                <a:cs typeface="Cambria"/>
              </a:rPr>
              <a:t>Dietary Nitrate has been shown to </a:t>
            </a:r>
            <a:r>
              <a:rPr lang="en-US" b="1" dirty="0" smtClean="0">
                <a:ln w="10160">
                  <a:solidFill>
                    <a:sysClr val="windowText" lastClr="000000"/>
                  </a:solidFill>
                  <a:prstDash val="solid"/>
                </a:ln>
                <a:solidFill>
                  <a:srgbClr val="CC0000"/>
                </a:solidFill>
                <a:latin typeface="Cambria"/>
                <a:cs typeface="Cambria"/>
              </a:rPr>
              <a:t>cause birth defects in children</a:t>
            </a:r>
            <a:r>
              <a:rPr lang="en-US" b="1" dirty="0" smtClean="0">
                <a:ln w="10160">
                  <a:solidFill>
                    <a:sysClr val="windowText" lastClr="000000"/>
                  </a:solidFill>
                  <a:prstDash val="solid"/>
                </a:ln>
                <a:solidFill>
                  <a:srgbClr val="000000"/>
                </a:solidFill>
                <a:latin typeface="Cambria"/>
                <a:cs typeface="Cambria"/>
              </a:rPr>
              <a:t>.</a:t>
            </a:r>
            <a:endParaRPr lang="en-US" b="1" baseline="30000" dirty="0" smtClean="0">
              <a:ln w="10160">
                <a:solidFill>
                  <a:sysClr val="windowText" lastClr="000000"/>
                </a:solidFill>
                <a:prstDash val="solid"/>
              </a:ln>
              <a:solidFill>
                <a:srgbClr val="000000"/>
              </a:solidFill>
              <a:latin typeface="Cambria"/>
              <a:cs typeface="Cambria"/>
            </a:endParaRPr>
          </a:p>
          <a:p>
            <a:r>
              <a:rPr lang="en-US" b="1" dirty="0" smtClean="0">
                <a:ln w="10160">
                  <a:solidFill>
                    <a:sysClr val="windowText" lastClr="000000"/>
                  </a:solidFill>
                  <a:prstDash val="solid"/>
                </a:ln>
                <a:solidFill>
                  <a:srgbClr val="000000"/>
                </a:solidFill>
                <a:latin typeface="Cambria"/>
                <a:cs typeface="Cambria"/>
              </a:rPr>
              <a:t>Contact can irritate skin and eyes</a:t>
            </a:r>
            <a:r>
              <a:rPr lang="en-US" b="1" dirty="0" smtClean="0">
                <a:ln w="10160">
                  <a:solidFill>
                    <a:sysClr val="windowText" lastClr="000000"/>
                  </a:solidFill>
                  <a:prstDash val="solid"/>
                </a:ln>
                <a:solidFill>
                  <a:srgbClr val="000000"/>
                </a:solidFill>
                <a:latin typeface="Cambria"/>
                <a:cs typeface="Cambria"/>
              </a:rPr>
              <a:t>.</a:t>
            </a:r>
            <a:endParaRPr lang="en-US" b="1" baseline="30000" dirty="0" smtClean="0">
              <a:ln w="10160">
                <a:solidFill>
                  <a:sysClr val="windowText" lastClr="000000"/>
                </a:solidFill>
                <a:prstDash val="solid"/>
              </a:ln>
              <a:solidFill>
                <a:srgbClr val="000000"/>
              </a:solidFill>
              <a:latin typeface="Cambria"/>
              <a:cs typeface="Cambria"/>
            </a:endParaRPr>
          </a:p>
          <a:p>
            <a:r>
              <a:rPr lang="en-US" b="1" dirty="0" smtClean="0">
                <a:ln w="10160">
                  <a:solidFill>
                    <a:sysClr val="windowText" lastClr="000000"/>
                  </a:solidFill>
                  <a:prstDash val="solid"/>
                </a:ln>
                <a:solidFill>
                  <a:srgbClr val="000000"/>
                </a:solidFill>
                <a:latin typeface="Cambria"/>
                <a:cs typeface="Cambria"/>
              </a:rPr>
              <a:t>Inhalation can cause irritation in the nose and </a:t>
            </a:r>
            <a:r>
              <a:rPr lang="en-US" b="1" dirty="0" smtClean="0">
                <a:ln w="10160">
                  <a:solidFill>
                    <a:sysClr val="windowText" lastClr="000000"/>
                  </a:solidFill>
                  <a:prstDash val="solid"/>
                </a:ln>
                <a:solidFill>
                  <a:srgbClr val="000000"/>
                </a:solidFill>
                <a:latin typeface="Cambria"/>
                <a:cs typeface="Cambria"/>
              </a:rPr>
              <a:t>throat.</a:t>
            </a:r>
            <a:endParaRPr lang="en-US" b="1" baseline="30000" dirty="0" smtClean="0">
              <a:ln w="10160">
                <a:solidFill>
                  <a:sysClr val="windowText" lastClr="000000"/>
                </a:solidFill>
                <a:prstDash val="solid"/>
              </a:ln>
              <a:solidFill>
                <a:srgbClr val="000000"/>
              </a:solidFill>
              <a:latin typeface="Cambria"/>
              <a:cs typeface="Cambria"/>
            </a:endParaRPr>
          </a:p>
          <a:p>
            <a:r>
              <a:rPr lang="en-US" b="1" dirty="0" smtClean="0">
                <a:ln w="10160">
                  <a:solidFill>
                    <a:sysClr val="windowText" lastClr="000000"/>
                  </a:solidFill>
                  <a:prstDash val="solid"/>
                </a:ln>
                <a:solidFill>
                  <a:srgbClr val="000000"/>
                </a:solidFill>
                <a:latin typeface="Cambria"/>
                <a:cs typeface="Cambria"/>
              </a:rPr>
              <a:t>Can cause headache, nausea, vomiting, diarrhea &amp; abdominal </a:t>
            </a:r>
            <a:r>
              <a:rPr lang="en-US" b="1" dirty="0" smtClean="0">
                <a:ln w="10160">
                  <a:solidFill>
                    <a:sysClr val="windowText" lastClr="000000"/>
                  </a:solidFill>
                  <a:prstDash val="solid"/>
                </a:ln>
                <a:solidFill>
                  <a:srgbClr val="000000"/>
                </a:solidFill>
                <a:latin typeface="Cambria"/>
                <a:cs typeface="Cambria"/>
              </a:rPr>
              <a:t>pain</a:t>
            </a:r>
            <a:r>
              <a:rPr lang="en-US" b="1" dirty="0" smtClean="0">
                <a:ln w="10160">
                  <a:solidFill>
                    <a:sysClr val="windowText" lastClr="000000"/>
                  </a:solidFill>
                  <a:prstDash val="solid"/>
                </a:ln>
                <a:solidFill>
                  <a:srgbClr val="000000"/>
                </a:solidFill>
                <a:latin typeface="Cambria"/>
                <a:cs typeface="Cambria"/>
              </a:rPr>
              <a:t>.</a:t>
            </a:r>
          </a:p>
        </p:txBody>
      </p:sp>
    </p:spTree>
    <p:extLst>
      <p:ext uri="{BB962C8B-B14F-4D97-AF65-F5344CB8AC3E}">
        <p14:creationId xmlns:p14="http://schemas.microsoft.com/office/powerpoint/2010/main" val="41124416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n w="10160">
                  <a:solidFill>
                    <a:sysClr val="windowText" lastClr="000000"/>
                  </a:solidFill>
                  <a:prstDash val="solid"/>
                </a:ln>
              </a:rPr>
              <a:t>Sodium Nitrite/Nitrate Exposure</a:t>
            </a:r>
            <a:endParaRPr lang="en-US" dirty="0">
              <a:ln w="10160">
                <a:solidFill>
                  <a:sysClr val="windowText" lastClr="000000"/>
                </a:solidFill>
                <a:prstDash val="solid"/>
              </a:ln>
            </a:endParaRPr>
          </a:p>
        </p:txBody>
      </p:sp>
      <p:sp>
        <p:nvSpPr>
          <p:cNvPr id="3" name="Content Placeholder 2"/>
          <p:cNvSpPr>
            <a:spLocks noGrp="1"/>
          </p:cNvSpPr>
          <p:nvPr>
            <p:ph sz="quarter" idx="1"/>
          </p:nvPr>
        </p:nvSpPr>
        <p:spPr>
          <a:xfrm>
            <a:off x="612648" y="1600200"/>
            <a:ext cx="8153400" cy="3810000"/>
          </a:xfrm>
        </p:spPr>
        <p:txBody>
          <a:bodyPr/>
          <a:lstStyle/>
          <a:p>
            <a:r>
              <a:rPr lang="en-US" b="1" dirty="0" smtClean="0">
                <a:ln w="10160">
                  <a:solidFill>
                    <a:sysClr val="windowText" lastClr="000000"/>
                  </a:solidFill>
                  <a:prstDash val="solid"/>
                </a:ln>
                <a:latin typeface="Cambria"/>
                <a:cs typeface="Cambria"/>
              </a:rPr>
              <a:t>Risk for exposure </a:t>
            </a:r>
            <a:r>
              <a:rPr lang="en-US" b="1" dirty="0" smtClean="0">
                <a:ln w="10160">
                  <a:solidFill>
                    <a:sysClr val="windowText" lastClr="000000"/>
                  </a:solidFill>
                  <a:prstDash val="solid"/>
                </a:ln>
                <a:solidFill>
                  <a:srgbClr val="CC0000"/>
                </a:solidFill>
                <a:latin typeface="Cambria"/>
                <a:cs typeface="Cambria"/>
              </a:rPr>
              <a:t>depends on the diet </a:t>
            </a:r>
            <a:r>
              <a:rPr lang="en-US" b="1" dirty="0" smtClean="0">
                <a:ln w="10160">
                  <a:solidFill>
                    <a:sysClr val="windowText" lastClr="000000"/>
                  </a:solidFill>
                  <a:prstDash val="solid"/>
                </a:ln>
                <a:latin typeface="Cambria"/>
                <a:cs typeface="Cambria"/>
              </a:rPr>
              <a:t>of the individual. </a:t>
            </a:r>
          </a:p>
          <a:p>
            <a:r>
              <a:rPr lang="en-US" b="1" dirty="0" smtClean="0">
                <a:ln w="10160">
                  <a:solidFill>
                    <a:sysClr val="windowText" lastClr="000000"/>
                  </a:solidFill>
                  <a:prstDash val="solid"/>
                </a:ln>
                <a:latin typeface="Cambria"/>
                <a:cs typeface="Cambria"/>
              </a:rPr>
              <a:t>Risk of being exposed to sodium nitrites is elevated in cases of </a:t>
            </a:r>
            <a:r>
              <a:rPr lang="en-US" b="1" dirty="0" smtClean="0">
                <a:ln w="10160">
                  <a:solidFill>
                    <a:sysClr val="windowText" lastClr="000000"/>
                  </a:solidFill>
                  <a:prstDash val="solid"/>
                </a:ln>
                <a:solidFill>
                  <a:srgbClr val="CC0000"/>
                </a:solidFill>
                <a:latin typeface="Cambria"/>
                <a:cs typeface="Cambria"/>
              </a:rPr>
              <a:t>well water, cured meats, smoked meats, certain vegetables from fertilizers. The more ingestion of these specific products, the more an individual will be exposed to the toxin. </a:t>
            </a:r>
            <a:endParaRPr lang="en-US" b="1" dirty="0">
              <a:ln w="10160">
                <a:solidFill>
                  <a:sysClr val="windowText" lastClr="000000"/>
                </a:solidFill>
                <a:prstDash val="solid"/>
              </a:ln>
              <a:solidFill>
                <a:srgbClr val="CC0000"/>
              </a:solidFill>
              <a:latin typeface="Cambria"/>
              <a:cs typeface="Cambria"/>
            </a:endParaRPr>
          </a:p>
        </p:txBody>
      </p:sp>
      <p:pic>
        <p:nvPicPr>
          <p:cNvPr id="13314" name="Picture 2" descr="Nitrates are dangerous. Everyone needs to understand this!"/>
          <p:cNvPicPr>
            <a:picLocks noChangeAspect="1" noChangeArrowheads="1"/>
          </p:cNvPicPr>
          <p:nvPr/>
        </p:nvPicPr>
        <p:blipFill>
          <a:blip r:embed="rId2" cstate="print"/>
          <a:srcRect/>
          <a:stretch>
            <a:fillRect/>
          </a:stretch>
        </p:blipFill>
        <p:spPr bwMode="auto">
          <a:xfrm>
            <a:off x="6629400" y="4800600"/>
            <a:ext cx="1676400" cy="1862667"/>
          </a:xfrm>
          <a:prstGeom prst="rect">
            <a:avLst/>
          </a:prstGeom>
          <a:noFill/>
        </p:spPr>
      </p:pic>
      <p:pic>
        <p:nvPicPr>
          <p:cNvPr id="13316" name="Picture 4" descr="https://sp.yimg.com/ib/th?id=HN.607991357547154590&amp;pid=15.1&amp;P=0"/>
          <p:cNvPicPr>
            <a:picLocks noChangeAspect="1" noChangeArrowheads="1"/>
          </p:cNvPicPr>
          <p:nvPr/>
        </p:nvPicPr>
        <p:blipFill>
          <a:blip r:embed="rId3" cstate="print"/>
          <a:srcRect/>
          <a:stretch>
            <a:fillRect/>
          </a:stretch>
        </p:blipFill>
        <p:spPr bwMode="auto">
          <a:xfrm>
            <a:off x="3733800" y="5257800"/>
            <a:ext cx="2514600" cy="1483615"/>
          </a:xfrm>
          <a:prstGeom prst="rect">
            <a:avLst/>
          </a:prstGeom>
          <a:noFill/>
        </p:spPr>
      </p:pic>
      <p:pic>
        <p:nvPicPr>
          <p:cNvPr id="13318" name="Picture 6" descr="Water Well"/>
          <p:cNvPicPr>
            <a:picLocks noChangeAspect="1" noChangeArrowheads="1"/>
          </p:cNvPicPr>
          <p:nvPr/>
        </p:nvPicPr>
        <p:blipFill>
          <a:blip r:embed="rId4" cstate="print"/>
          <a:srcRect/>
          <a:stretch>
            <a:fillRect/>
          </a:stretch>
        </p:blipFill>
        <p:spPr bwMode="auto">
          <a:xfrm>
            <a:off x="1371600" y="5334000"/>
            <a:ext cx="1981200" cy="1320800"/>
          </a:xfrm>
          <a:prstGeom prst="rect">
            <a:avLst/>
          </a:prstGeom>
          <a:noFill/>
        </p:spPr>
      </p:pic>
    </p:spTree>
    <p:extLst>
      <p:ext uri="{BB962C8B-B14F-4D97-AF65-F5344CB8AC3E}">
        <p14:creationId xmlns:p14="http://schemas.microsoft.com/office/powerpoint/2010/main" val="19786799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Meat Curing Process</a:t>
            </a:r>
            <a:endParaRPr lang="en-US" dirty="0"/>
          </a:p>
        </p:txBody>
      </p:sp>
      <p:pic>
        <p:nvPicPr>
          <p:cNvPr id="4" name="Content Placeholder 3"/>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1150702" y="1600200"/>
            <a:ext cx="7231298" cy="5138454"/>
          </a:xfrm>
        </p:spPr>
      </p:pic>
    </p:spTree>
    <p:extLst>
      <p:ext uri="{BB962C8B-B14F-4D97-AF65-F5344CB8AC3E}">
        <p14:creationId xmlns:p14="http://schemas.microsoft.com/office/powerpoint/2010/main" val="2879961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n w="10160">
                  <a:solidFill>
                    <a:schemeClr val="bg1"/>
                  </a:solidFill>
                  <a:prstDash val="solid"/>
                </a:ln>
              </a:rPr>
              <a:t>Sodium Nitrate/Nitrite </a:t>
            </a:r>
            <a:endParaRPr lang="en-US" dirty="0">
              <a:ln w="10160">
                <a:solidFill>
                  <a:schemeClr val="bg1"/>
                </a:solidFill>
                <a:prstDash val="solid"/>
              </a:ln>
            </a:endParaRPr>
          </a:p>
        </p:txBody>
      </p:sp>
      <p:pic>
        <p:nvPicPr>
          <p:cNvPr id="2050" name="Picture 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1828800"/>
            <a:ext cx="2743200"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76600" y="1810854"/>
            <a:ext cx="2819400" cy="2155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4" cstate="print"/>
          <a:stretch>
            <a:fillRect/>
          </a:stretch>
        </p:blipFill>
        <p:spPr>
          <a:xfrm>
            <a:off x="6324600" y="1828800"/>
            <a:ext cx="2590800" cy="2111022"/>
          </a:xfrm>
          <a:prstGeom prst="rect">
            <a:avLst/>
          </a:prstGeom>
        </p:spPr>
      </p:pic>
      <p:sp>
        <p:nvSpPr>
          <p:cNvPr id="4" name="TextBox 3"/>
          <p:cNvSpPr txBox="1"/>
          <p:nvPr/>
        </p:nvSpPr>
        <p:spPr>
          <a:xfrm>
            <a:off x="838200" y="4267200"/>
            <a:ext cx="7391400" cy="2753856"/>
          </a:xfrm>
          <a:prstGeom prst="rect">
            <a:avLst/>
          </a:prstGeom>
          <a:noFill/>
        </p:spPr>
        <p:txBody>
          <a:bodyPr wrap="square" rtlCol="0">
            <a:spAutoFit/>
          </a:bodyPr>
          <a:lstStyle/>
          <a:p>
            <a:pPr algn="ctr"/>
            <a:r>
              <a:rPr lang="en-US" sz="2400" b="1" dirty="0" smtClean="0">
                <a:latin typeface="Cambria"/>
                <a:cs typeface="Cambria"/>
              </a:rPr>
              <a:t>“Sodium </a:t>
            </a:r>
            <a:r>
              <a:rPr lang="en-US" sz="2400" b="1" dirty="0">
                <a:latin typeface="Cambria"/>
                <a:cs typeface="Cambria"/>
              </a:rPr>
              <a:t>Nitrite </a:t>
            </a:r>
            <a:r>
              <a:rPr lang="en-US" sz="2400" dirty="0">
                <a:latin typeface="Cambria"/>
                <a:cs typeface="Cambria"/>
              </a:rPr>
              <a:t>is an odorless, yellowish white, crystalline (sand-like) granule, rod or powder. It is used in heat transfer salts, metal treatment and finishing, as a color fixative and preservative for </a:t>
            </a:r>
            <a:r>
              <a:rPr lang="en-US" sz="2400" dirty="0" smtClean="0">
                <a:latin typeface="Cambria"/>
                <a:cs typeface="Cambria"/>
              </a:rPr>
              <a:t>meats, </a:t>
            </a:r>
            <a:r>
              <a:rPr lang="en-US" sz="2400" dirty="0">
                <a:latin typeface="Cambria"/>
                <a:cs typeface="Cambria"/>
              </a:rPr>
              <a:t>in pharmaceuticals, and as an antidote for </a:t>
            </a:r>
            <a:r>
              <a:rPr lang="en-US" sz="2400" i="1" dirty="0">
                <a:latin typeface="Cambria"/>
                <a:cs typeface="Cambria"/>
              </a:rPr>
              <a:t>Cyanide </a:t>
            </a:r>
            <a:r>
              <a:rPr lang="en-US" sz="2400" dirty="0">
                <a:latin typeface="Cambria"/>
                <a:cs typeface="Cambria"/>
              </a:rPr>
              <a:t>poisoning</a:t>
            </a:r>
            <a:r>
              <a:rPr lang="en-US" sz="2400" dirty="0" smtClean="0">
                <a:latin typeface="Cambria"/>
                <a:cs typeface="Cambria"/>
              </a:rPr>
              <a:t>.” </a:t>
            </a:r>
            <a:endParaRPr lang="en-US" sz="2400" baseline="30000" dirty="0">
              <a:latin typeface="Cambria"/>
              <a:cs typeface="Cambria"/>
            </a:endParaRPr>
          </a:p>
          <a:p>
            <a:pPr algn="ctr"/>
            <a:endParaRPr lang="en-US" sz="2400" dirty="0"/>
          </a:p>
        </p:txBody>
      </p:sp>
    </p:spTree>
    <p:extLst>
      <p:ext uri="{BB962C8B-B14F-4D97-AF65-F5344CB8AC3E}">
        <p14:creationId xmlns:p14="http://schemas.microsoft.com/office/powerpoint/2010/main" val="11346415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Nitrates in Our Water</a:t>
            </a:r>
            <a:endParaRPr lang="en-US" dirty="0"/>
          </a:p>
        </p:txBody>
      </p:sp>
      <p:sp>
        <p:nvSpPr>
          <p:cNvPr id="3" name="Content Placeholder 2"/>
          <p:cNvSpPr>
            <a:spLocks noGrp="1"/>
          </p:cNvSpPr>
          <p:nvPr>
            <p:ph sz="quarter" idx="1"/>
          </p:nvPr>
        </p:nvSpPr>
        <p:spPr/>
        <p:txBody>
          <a:bodyPr/>
          <a:lstStyle/>
          <a:p>
            <a:pPr marL="0" lvl="0" indent="0">
              <a:buClr>
                <a:srgbClr val="DD8047"/>
              </a:buClr>
              <a:buNone/>
            </a:pPr>
            <a:endParaRPr lang="en-US" sz="700" dirty="0">
              <a:solidFill>
                <a:prstClr val="black"/>
              </a:solidFill>
            </a:endParaRPr>
          </a:p>
          <a:p>
            <a:pPr lvl="0">
              <a:buClr>
                <a:srgbClr val="DD8047"/>
              </a:buClr>
            </a:pPr>
            <a:r>
              <a:rPr lang="en-US" sz="1800" dirty="0">
                <a:solidFill>
                  <a:prstClr val="black"/>
                </a:solidFill>
              </a:rPr>
              <a:t>Nitrate (NO3-) and nitrite (NO2-) are naturally occurring inorganic ions that are part of the nitrogen cycle</a:t>
            </a:r>
            <a:r>
              <a:rPr lang="en-US" sz="1800" dirty="0" smtClean="0">
                <a:solidFill>
                  <a:prstClr val="black"/>
                </a:solidFill>
              </a:rPr>
              <a:t>.</a:t>
            </a:r>
          </a:p>
          <a:p>
            <a:pPr lvl="0">
              <a:buClr>
                <a:srgbClr val="DD8047"/>
              </a:buClr>
            </a:pPr>
            <a:r>
              <a:rPr lang="en-US" sz="1800" dirty="0" smtClean="0">
                <a:solidFill>
                  <a:prstClr val="black"/>
                </a:solidFill>
              </a:rPr>
              <a:t> </a:t>
            </a:r>
            <a:r>
              <a:rPr lang="en-US" sz="1800" dirty="0">
                <a:solidFill>
                  <a:prstClr val="black"/>
                </a:solidFill>
              </a:rPr>
              <a:t>Microbial action in soil or water decomposes wastes containing organic nitrogen into ammonia, which is then oxidized to nitrite and nitrate. </a:t>
            </a:r>
            <a:endParaRPr lang="en-US" sz="1800" dirty="0" smtClean="0">
              <a:solidFill>
                <a:prstClr val="black"/>
              </a:solidFill>
            </a:endParaRPr>
          </a:p>
          <a:p>
            <a:pPr lvl="0">
              <a:buClr>
                <a:srgbClr val="DD8047"/>
              </a:buClr>
            </a:pPr>
            <a:r>
              <a:rPr lang="en-US" sz="1800" dirty="0" smtClean="0">
                <a:solidFill>
                  <a:prstClr val="black"/>
                </a:solidFill>
              </a:rPr>
              <a:t>Water </a:t>
            </a:r>
            <a:r>
              <a:rPr lang="en-US" sz="1800" dirty="0">
                <a:solidFill>
                  <a:prstClr val="black"/>
                </a:solidFill>
              </a:rPr>
              <a:t>naturally contains less than 1 milligram of nitrate-nitrogen per liter and is not a major source of exposure. Higher levels indicate that the water has been contaminated. </a:t>
            </a:r>
            <a:endParaRPr lang="en-US" sz="1800" dirty="0" smtClean="0">
              <a:solidFill>
                <a:prstClr val="black"/>
              </a:solidFill>
            </a:endParaRPr>
          </a:p>
          <a:p>
            <a:pPr lvl="0">
              <a:buClr>
                <a:srgbClr val="DD8047"/>
              </a:buClr>
            </a:pPr>
            <a:r>
              <a:rPr lang="en-US" sz="1800" dirty="0" smtClean="0">
                <a:solidFill>
                  <a:prstClr val="black"/>
                </a:solidFill>
              </a:rPr>
              <a:t>Common </a:t>
            </a:r>
            <a:r>
              <a:rPr lang="en-US" sz="1800" dirty="0">
                <a:solidFill>
                  <a:prstClr val="black"/>
                </a:solidFill>
              </a:rPr>
              <a:t>sources of nitrate contamination include fertilizers, animals wastes, septic tanks, municipal sewage treatment systems, and decaying plant debris. </a:t>
            </a:r>
            <a:endParaRPr lang="en-US" sz="1800" dirty="0" smtClean="0">
              <a:solidFill>
                <a:prstClr val="black"/>
              </a:solidFill>
            </a:endParaRPr>
          </a:p>
          <a:p>
            <a:pPr lvl="0">
              <a:buClr>
                <a:srgbClr val="DD8047"/>
              </a:buClr>
            </a:pPr>
            <a:r>
              <a:rPr lang="en-US" sz="1800" dirty="0" smtClean="0">
                <a:solidFill>
                  <a:prstClr val="black"/>
                </a:solidFill>
              </a:rPr>
              <a:t>State </a:t>
            </a:r>
            <a:r>
              <a:rPr lang="en-US" sz="1800" dirty="0">
                <a:solidFill>
                  <a:prstClr val="black"/>
                </a:solidFill>
              </a:rPr>
              <a:t>and federal laws set the maximum allowable level of nitrate-nitrogen in public drinking water at 10 mg/L (10 parts per million). </a:t>
            </a:r>
          </a:p>
          <a:p>
            <a:pPr lvl="0">
              <a:buClr>
                <a:srgbClr val="DD8047"/>
              </a:buClr>
            </a:pPr>
            <a:r>
              <a:rPr lang="en-US" sz="1800" dirty="0">
                <a:solidFill>
                  <a:prstClr val="black"/>
                </a:solidFill>
              </a:rPr>
              <a:t>Nitrification is the conversion of ammonia (NH3+) to nitrate (NO3-). Denitrification is the conversion of nitrate (NO3-) to nitrogen gas (N2). </a:t>
            </a:r>
          </a:p>
          <a:p>
            <a:pPr lvl="0">
              <a:buClr>
                <a:srgbClr val="DD8047"/>
              </a:buClr>
            </a:pPr>
            <a:endParaRPr lang="en-US" sz="1800" dirty="0">
              <a:solidFill>
                <a:prstClr val="black"/>
              </a:solidFill>
            </a:endParaRPr>
          </a:p>
          <a:p>
            <a:endParaRPr lang="en-US" dirty="0"/>
          </a:p>
        </p:txBody>
      </p:sp>
    </p:spTree>
    <p:extLst>
      <p:ext uri="{BB962C8B-B14F-4D97-AF65-F5344CB8AC3E}">
        <p14:creationId xmlns:p14="http://schemas.microsoft.com/office/powerpoint/2010/main" val="14567455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5483352" cy="990600"/>
          </a:xfrm>
        </p:spPr>
        <p:txBody>
          <a:bodyPr/>
          <a:lstStyle/>
          <a:p>
            <a:r>
              <a:rPr lang="en-US" dirty="0" smtClean="0">
                <a:ln w="10160">
                  <a:solidFill>
                    <a:sysClr val="windowText" lastClr="000000"/>
                  </a:solidFill>
                  <a:prstDash val="solid"/>
                </a:ln>
              </a:rPr>
              <a:t>Care Management</a:t>
            </a:r>
            <a:endParaRPr lang="en-US" dirty="0">
              <a:ln w="10160">
                <a:solidFill>
                  <a:sysClr val="windowText" lastClr="000000"/>
                </a:solidFill>
                <a:prstDash val="solid"/>
              </a:ln>
            </a:endParaRPr>
          </a:p>
        </p:txBody>
      </p:sp>
      <p:sp>
        <p:nvSpPr>
          <p:cNvPr id="3" name="Content Placeholder 2"/>
          <p:cNvSpPr>
            <a:spLocks noGrp="1"/>
          </p:cNvSpPr>
          <p:nvPr>
            <p:ph sz="quarter" idx="1"/>
          </p:nvPr>
        </p:nvSpPr>
        <p:spPr>
          <a:xfrm>
            <a:off x="612648" y="1600200"/>
            <a:ext cx="8153400" cy="1143000"/>
          </a:xfrm>
        </p:spPr>
        <p:txBody>
          <a:bodyPr>
            <a:normAutofit fontScale="92500" lnSpcReduction="20000"/>
          </a:bodyPr>
          <a:lstStyle/>
          <a:p>
            <a:r>
              <a:rPr lang="en-US" dirty="0" smtClean="0">
                <a:ln>
                  <a:solidFill>
                    <a:sysClr val="windowText" lastClr="000000"/>
                  </a:solidFill>
                </a:ln>
              </a:rPr>
              <a:t>The best way to eliminate the threat from sodium nitrites and nitrates is to </a:t>
            </a:r>
            <a:r>
              <a:rPr lang="en-US" dirty="0" smtClean="0">
                <a:ln>
                  <a:solidFill>
                    <a:sysClr val="windowText" lastClr="000000"/>
                  </a:solidFill>
                </a:ln>
                <a:solidFill>
                  <a:srgbClr val="CC0000"/>
                </a:solidFill>
              </a:rPr>
              <a:t>minimize your exposure and avoid major sources of these compounds</a:t>
            </a:r>
            <a:r>
              <a:rPr lang="en-US" dirty="0" smtClean="0">
                <a:ln>
                  <a:solidFill>
                    <a:sysClr val="windowText" lastClr="000000"/>
                  </a:solidFill>
                </a:ln>
                <a:solidFill>
                  <a:srgbClr val="00B0F0"/>
                </a:solidFill>
              </a:rPr>
              <a:t>. </a:t>
            </a:r>
            <a:endParaRPr lang="en-US" dirty="0">
              <a:ln>
                <a:solidFill>
                  <a:sysClr val="windowText" lastClr="000000"/>
                </a:solidFill>
              </a:ln>
              <a:solidFill>
                <a:srgbClr val="00B0F0"/>
              </a:solidFill>
            </a:endParaRPr>
          </a:p>
        </p:txBody>
      </p:sp>
      <p:pic>
        <p:nvPicPr>
          <p:cNvPr id="5" name="Picture 4"/>
          <p:cNvPicPr>
            <a:picLocks noChangeAspect="1"/>
          </p:cNvPicPr>
          <p:nvPr/>
        </p:nvPicPr>
        <p:blipFill>
          <a:blip r:embed="rId2" cstate="print"/>
          <a:stretch>
            <a:fillRect/>
          </a:stretch>
        </p:blipFill>
        <p:spPr>
          <a:xfrm>
            <a:off x="381000" y="2743200"/>
            <a:ext cx="4648200" cy="3962400"/>
          </a:xfrm>
          <a:prstGeom prst="rect">
            <a:avLst/>
          </a:prstGeom>
        </p:spPr>
      </p:pic>
      <p:sp>
        <p:nvSpPr>
          <p:cNvPr id="18434" name="AutoShape 2" descr="Reverse Osmosis Water Filter System - Compact &amp; Easy RO 1"/>
          <p:cNvSpPr>
            <a:spLocks noChangeAspect="1" noChangeArrowheads="1"/>
          </p:cNvSpPr>
          <p:nvPr/>
        </p:nvSpPr>
        <p:spPr bwMode="auto">
          <a:xfrm>
            <a:off x="63500" y="-136525"/>
            <a:ext cx="2857500" cy="2857500"/>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8436" name="Picture 4" descr="Reverse Osmosis Water Filter System - Compact &amp; Easy RO 1"/>
          <p:cNvPicPr>
            <a:picLocks noChangeAspect="1" noChangeArrowheads="1"/>
          </p:cNvPicPr>
          <p:nvPr/>
        </p:nvPicPr>
        <p:blipFill>
          <a:blip r:embed="rId3" cstate="print"/>
          <a:srcRect/>
          <a:stretch>
            <a:fillRect/>
          </a:stretch>
        </p:blipFill>
        <p:spPr bwMode="auto">
          <a:xfrm>
            <a:off x="5257800" y="2743200"/>
            <a:ext cx="3657600" cy="3886200"/>
          </a:xfrm>
          <a:prstGeom prst="rect">
            <a:avLst/>
          </a:prstGeom>
          <a:noFill/>
        </p:spPr>
      </p:pic>
    </p:spTree>
    <p:extLst>
      <p:ext uri="{BB962C8B-B14F-4D97-AF65-F5344CB8AC3E}">
        <p14:creationId xmlns:p14="http://schemas.microsoft.com/office/powerpoint/2010/main" val="16933196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Avoid Nitrates</a:t>
            </a:r>
            <a:endParaRPr lang="en-US" dirty="0"/>
          </a:p>
        </p:txBody>
      </p:sp>
      <p:sp>
        <p:nvSpPr>
          <p:cNvPr id="3" name="Content Placeholder 2"/>
          <p:cNvSpPr>
            <a:spLocks noGrp="1"/>
          </p:cNvSpPr>
          <p:nvPr>
            <p:ph sz="quarter" idx="1"/>
          </p:nvPr>
        </p:nvSpPr>
        <p:spPr/>
        <p:txBody>
          <a:bodyPr/>
          <a:lstStyle/>
          <a:p>
            <a:r>
              <a:rPr lang="en-US" dirty="0" smtClean="0"/>
              <a:t>Read labels!!!</a:t>
            </a:r>
          </a:p>
          <a:p>
            <a:r>
              <a:rPr lang="en-US" dirty="0" smtClean="0"/>
              <a:t>Minimize consumptions of processed foods and cured </a:t>
            </a:r>
            <a:r>
              <a:rPr lang="en-US" dirty="0" smtClean="0"/>
              <a:t>meats.</a:t>
            </a:r>
            <a:endParaRPr lang="en-US" dirty="0" smtClean="0"/>
          </a:p>
          <a:p>
            <a:r>
              <a:rPr lang="en-US" dirty="0" smtClean="0"/>
              <a:t>Eat organic foods not grown with synthetic nitrogen </a:t>
            </a:r>
            <a:r>
              <a:rPr lang="en-US" dirty="0" smtClean="0"/>
              <a:t>fertilizers.</a:t>
            </a:r>
            <a:endParaRPr lang="en-US" dirty="0" smtClean="0"/>
          </a:p>
          <a:p>
            <a:r>
              <a:rPr lang="en-US" dirty="0" smtClean="0"/>
              <a:t>Eat a diet high in antioxidants. (Certain vitamins, like vitamin C can reduce the conversion of nitrate</a:t>
            </a:r>
            <a:r>
              <a:rPr lang="en-US" dirty="0" smtClean="0"/>
              <a:t>).</a:t>
            </a:r>
            <a:endParaRPr lang="en-US" dirty="0" smtClean="0"/>
          </a:p>
          <a:p>
            <a:r>
              <a:rPr lang="en-US" dirty="0" smtClean="0"/>
              <a:t>Use a home </a:t>
            </a:r>
            <a:r>
              <a:rPr lang="en-US" dirty="0" smtClean="0"/>
              <a:t>water </a:t>
            </a:r>
            <a:r>
              <a:rPr lang="en-US" dirty="0" smtClean="0"/>
              <a:t>distiller or reverse </a:t>
            </a:r>
            <a:r>
              <a:rPr lang="en-US" dirty="0" smtClean="0"/>
              <a:t>osmosis </a:t>
            </a:r>
            <a:r>
              <a:rPr lang="en-US" dirty="0" smtClean="0"/>
              <a:t>filter.</a:t>
            </a:r>
            <a:endParaRPr lang="en-US" dirty="0"/>
          </a:p>
        </p:txBody>
      </p:sp>
    </p:spTree>
    <p:extLst>
      <p:ext uri="{BB962C8B-B14F-4D97-AF65-F5344CB8AC3E}">
        <p14:creationId xmlns:p14="http://schemas.microsoft.com/office/powerpoint/2010/main" val="8412365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n w="10160">
                  <a:solidFill>
                    <a:sysClr val="windowText" lastClr="000000"/>
                  </a:solidFill>
                  <a:prstDash val="solid"/>
                </a:ln>
              </a:rPr>
              <a:t>Identifying on Labels</a:t>
            </a:r>
            <a:endParaRPr lang="en-US" dirty="0">
              <a:ln w="10160">
                <a:solidFill>
                  <a:sysClr val="windowText" lastClr="000000"/>
                </a:solidFill>
                <a:prstDash val="solid"/>
              </a:ln>
            </a:endParaRPr>
          </a:p>
        </p:txBody>
      </p:sp>
      <p:sp>
        <p:nvSpPr>
          <p:cNvPr id="4" name="Oval 3"/>
          <p:cNvSpPr/>
          <p:nvPr/>
        </p:nvSpPr>
        <p:spPr>
          <a:xfrm>
            <a:off x="2743200" y="3352800"/>
            <a:ext cx="609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p:cNvPicPr>
            <a:picLocks noGrp="1" noChangeAspect="1" noChangeArrowheads="1"/>
          </p:cNvPicPr>
          <p:nvPr>
            <p:ph sz="quarter" idx="1"/>
          </p:nvPr>
        </p:nvPicPr>
        <p:blipFill rotWithShape="1">
          <a:blip r:embed="rId2" cstate="print">
            <a:extLst>
              <a:ext uri="{28A0092B-C50C-407E-A947-70E740481C1C}">
                <a14:useLocalDpi xmlns:a14="http://schemas.microsoft.com/office/drawing/2010/main" val="0"/>
              </a:ext>
            </a:extLst>
          </a:blip>
          <a:srcRect l="227" r="126"/>
          <a:stretch/>
        </p:blipFill>
        <p:spPr bwMode="auto">
          <a:xfrm rot="5400000">
            <a:off x="-292719" y="2350119"/>
            <a:ext cx="4800600" cy="4215161"/>
          </a:xfrm>
          <a:prstGeom prst="rect">
            <a:avLst/>
          </a:prstGeom>
          <a:noFill/>
          <a:ln w="9525">
            <a:solidFill>
              <a:schemeClr val="tx1"/>
            </a:solidFill>
            <a:miter lim="800000"/>
            <a:headEnd/>
            <a:tailEnd/>
          </a:ln>
          <a:effectLst/>
          <a:scene3d>
            <a:camera prst="orthographicFront">
              <a:rot lat="0" lon="21299994" rev="0"/>
            </a:camera>
            <a:lightRig rig="threePt" dir="t"/>
          </a:scene3d>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3" cstate="print"/>
          <a:stretch>
            <a:fillRect/>
          </a:stretch>
        </p:blipFill>
        <p:spPr>
          <a:xfrm>
            <a:off x="4343400" y="1600200"/>
            <a:ext cx="4483100" cy="3200400"/>
          </a:xfrm>
          <a:prstGeom prst="rect">
            <a:avLst/>
          </a:prstGeom>
        </p:spPr>
      </p:pic>
      <p:sp>
        <p:nvSpPr>
          <p:cNvPr id="11" name="Oval 10"/>
          <p:cNvSpPr/>
          <p:nvPr/>
        </p:nvSpPr>
        <p:spPr>
          <a:xfrm flipV="1">
            <a:off x="2514600" y="3657600"/>
            <a:ext cx="609600" cy="228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2" name="Oval 11"/>
          <p:cNvSpPr/>
          <p:nvPr/>
        </p:nvSpPr>
        <p:spPr>
          <a:xfrm>
            <a:off x="6172200" y="1600200"/>
            <a:ext cx="9144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35080005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to Look for</a:t>
            </a:r>
            <a:endParaRPr lang="en-US" dirty="0"/>
          </a:p>
        </p:txBody>
      </p:sp>
      <p:pic>
        <p:nvPicPr>
          <p:cNvPr id="3074" name="Picture 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017036" y="2231364"/>
            <a:ext cx="5049308" cy="3786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6324600" y="2743200"/>
            <a:ext cx="6096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print"/>
          <a:stretch>
            <a:fillRect/>
          </a:stretch>
        </p:blipFill>
        <p:spPr>
          <a:xfrm>
            <a:off x="228600" y="1752600"/>
            <a:ext cx="4122295" cy="3352800"/>
          </a:xfrm>
          <a:prstGeom prst="rect">
            <a:avLst/>
          </a:prstGeom>
        </p:spPr>
      </p:pic>
      <p:sp>
        <p:nvSpPr>
          <p:cNvPr id="6" name="Oval 5"/>
          <p:cNvSpPr/>
          <p:nvPr/>
        </p:nvSpPr>
        <p:spPr>
          <a:xfrm>
            <a:off x="1600200" y="2133600"/>
            <a:ext cx="2438400" cy="76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72325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n w="10160">
                  <a:solidFill>
                    <a:sysClr val="windowText" lastClr="000000"/>
                  </a:solidFill>
                  <a:prstDash val="solid"/>
                </a:ln>
              </a:rPr>
              <a:t>What to Look for (Cont.)</a:t>
            </a:r>
            <a:endParaRPr lang="en-US" dirty="0">
              <a:ln w="10160">
                <a:solidFill>
                  <a:sysClr val="windowText" lastClr="000000"/>
                </a:solidFill>
                <a:prstDash val="solid"/>
              </a:ln>
            </a:endParaRPr>
          </a:p>
        </p:txBody>
      </p:sp>
      <p:pic>
        <p:nvPicPr>
          <p:cNvPr id="4098" name="Picture 2"/>
          <p:cNvPicPr>
            <a:picLocks noGrp="1" noChangeAspect="1" noChangeArrowheads="1"/>
          </p:cNvPicPr>
          <p:nvPr>
            <p:ph sz="quarter" idx="1"/>
          </p:nvPr>
        </p:nvPicPr>
        <p:blipFill>
          <a:blip r:embed="rId2" cstate="print">
            <a:extLst>
              <a:ext uri="{28A0092B-C50C-407E-A947-70E740481C1C}">
                <a14:useLocalDpi xmlns:a14="http://schemas.microsoft.com/office/drawing/2010/main" val="0"/>
              </a:ext>
            </a:extLst>
          </a:blip>
          <a:stretch>
            <a:fillRect/>
          </a:stretch>
        </p:blipFill>
        <p:spPr bwMode="auto">
          <a:xfrm rot="5400000">
            <a:off x="-326968" y="2231968"/>
            <a:ext cx="5049982" cy="3786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1371600" y="5257800"/>
            <a:ext cx="16002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print"/>
          <a:stretch>
            <a:fillRect/>
          </a:stretch>
        </p:blipFill>
        <p:spPr>
          <a:xfrm>
            <a:off x="4191000" y="3048000"/>
            <a:ext cx="4408566" cy="2933700"/>
          </a:xfrm>
          <a:prstGeom prst="rect">
            <a:avLst/>
          </a:prstGeom>
        </p:spPr>
      </p:pic>
      <p:sp>
        <p:nvSpPr>
          <p:cNvPr id="6" name="Oval 5"/>
          <p:cNvSpPr/>
          <p:nvPr/>
        </p:nvSpPr>
        <p:spPr>
          <a:xfrm>
            <a:off x="4648200" y="3886200"/>
            <a:ext cx="2743200" cy="609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081726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n>
                  <a:solidFill>
                    <a:sysClr val="windowText" lastClr="000000"/>
                  </a:solidFill>
                </a:ln>
              </a:rPr>
              <a:t>Conclusion </a:t>
            </a:r>
            <a:endParaRPr lang="en-US" dirty="0">
              <a:ln>
                <a:solidFill>
                  <a:sysClr val="windowText" lastClr="000000"/>
                </a:solidFill>
              </a:ln>
            </a:endParaRPr>
          </a:p>
        </p:txBody>
      </p:sp>
      <p:sp>
        <p:nvSpPr>
          <p:cNvPr id="3" name="Content Placeholder 2"/>
          <p:cNvSpPr>
            <a:spLocks noGrp="1"/>
          </p:cNvSpPr>
          <p:nvPr>
            <p:ph sz="quarter" idx="1"/>
          </p:nvPr>
        </p:nvSpPr>
        <p:spPr/>
        <p:txBody>
          <a:bodyPr>
            <a:normAutofit lnSpcReduction="10000"/>
          </a:bodyPr>
          <a:lstStyle/>
          <a:p>
            <a:r>
              <a:rPr lang="en-US" dirty="0" smtClean="0">
                <a:ln w="10160">
                  <a:solidFill>
                    <a:sysClr val="windowText" lastClr="000000"/>
                  </a:solidFill>
                  <a:prstDash val="solid"/>
                </a:ln>
              </a:rPr>
              <a:t>Nitrates may have some medical benefits in crisis care cases, </a:t>
            </a:r>
            <a:r>
              <a:rPr lang="en-US" dirty="0" smtClean="0">
                <a:ln w="10160">
                  <a:solidFill>
                    <a:sysClr val="windowText" lastClr="000000"/>
                  </a:solidFill>
                  <a:prstDash val="solid"/>
                </a:ln>
                <a:solidFill>
                  <a:srgbClr val="CC0000"/>
                </a:solidFill>
                <a:effectLst>
                  <a:outerShdw blurRad="38100" dist="32000" dir="5400000" algn="tl">
                    <a:srgbClr val="000000">
                      <a:alpha val="30000"/>
                    </a:srgbClr>
                  </a:outerShdw>
                </a:effectLst>
              </a:rPr>
              <a:t>but in everyday life, they should be minimized due to possible carcinogenicity</a:t>
            </a:r>
            <a:r>
              <a:rPr lang="en-US" dirty="0" smtClean="0">
                <a:ln w="10160">
                  <a:solidFill>
                    <a:sysClr val="windowText" lastClr="000000"/>
                  </a:solidFill>
                  <a:prstDash val="solid"/>
                </a:ln>
                <a:solidFill>
                  <a:srgbClr val="00B0F0"/>
                </a:solidFill>
                <a:effectLst>
                  <a:outerShdw blurRad="38100" dist="32000" dir="5400000" algn="tl">
                    <a:srgbClr val="000000">
                      <a:alpha val="30000"/>
                    </a:srgbClr>
                  </a:outerShdw>
                </a:effectLst>
              </a:rPr>
              <a:t>.</a:t>
            </a:r>
          </a:p>
          <a:p>
            <a:r>
              <a:rPr lang="en-US" dirty="0" smtClean="0">
                <a:ln w="10160">
                  <a:solidFill>
                    <a:sysClr val="windowText" lastClr="000000"/>
                  </a:solidFill>
                  <a:prstDash val="solid"/>
                </a:ln>
                <a:effectLst>
                  <a:outerShdw blurRad="38100" dist="32000" dir="5400000" algn="tl">
                    <a:srgbClr val="000000">
                      <a:alpha val="30000"/>
                    </a:srgbClr>
                  </a:outerShdw>
                </a:effectLst>
              </a:rPr>
              <a:t>Looking for</a:t>
            </a:r>
            <a:r>
              <a:rPr lang="en-US" dirty="0" smtClean="0">
                <a:ln w="10160">
                  <a:solidFill>
                    <a:sysClr val="windowText" lastClr="000000"/>
                  </a:solidFill>
                  <a:prstDash val="solid"/>
                </a:ln>
                <a:solidFill>
                  <a:srgbClr val="FF0000"/>
                </a:solidFill>
                <a:effectLst>
                  <a:outerShdw blurRad="38100" dist="32000" dir="5400000" algn="tl">
                    <a:srgbClr val="000000">
                      <a:alpha val="30000"/>
                    </a:srgbClr>
                  </a:outerShdw>
                </a:effectLst>
              </a:rPr>
              <a:t> </a:t>
            </a:r>
            <a:r>
              <a:rPr lang="en-US" dirty="0" smtClean="0">
                <a:ln w="10160">
                  <a:solidFill>
                    <a:sysClr val="windowText" lastClr="000000"/>
                  </a:solidFill>
                  <a:prstDash val="solid"/>
                </a:ln>
                <a:solidFill>
                  <a:srgbClr val="CC0000"/>
                </a:solidFill>
                <a:effectLst>
                  <a:outerShdw blurRad="38100" dist="32000" dir="5400000" algn="tl">
                    <a:srgbClr val="000000">
                      <a:alpha val="30000"/>
                    </a:srgbClr>
                  </a:outerShdw>
                </a:effectLst>
              </a:rPr>
              <a:t>labeling of products to check ingredients is extremely useful</a:t>
            </a:r>
            <a:r>
              <a:rPr lang="en-US" dirty="0" smtClean="0">
                <a:ln w="10160">
                  <a:solidFill>
                    <a:sysClr val="windowText" lastClr="000000"/>
                  </a:solidFill>
                  <a:prstDash val="solid"/>
                </a:ln>
                <a:solidFill>
                  <a:srgbClr val="FF6600"/>
                </a:solidFill>
                <a:effectLst>
                  <a:outerShdw blurRad="38100" dist="32000" dir="5400000" algn="tl">
                    <a:srgbClr val="000000">
                      <a:alpha val="30000"/>
                    </a:srgbClr>
                  </a:outerShdw>
                </a:effectLst>
              </a:rPr>
              <a:t>. </a:t>
            </a:r>
          </a:p>
          <a:p>
            <a:r>
              <a:rPr lang="en-US" dirty="0" smtClean="0">
                <a:ln w="10160">
                  <a:solidFill>
                    <a:sysClr val="windowText" lastClr="000000"/>
                  </a:solidFill>
                  <a:prstDash val="solid"/>
                </a:ln>
                <a:solidFill>
                  <a:srgbClr val="C00000"/>
                </a:solidFill>
                <a:effectLst>
                  <a:outerShdw blurRad="38100" dist="32000" dir="5400000" algn="tl">
                    <a:srgbClr val="000000">
                      <a:alpha val="30000"/>
                    </a:srgbClr>
                  </a:outerShdw>
                </a:effectLst>
              </a:rPr>
              <a:t>Supplement with Vitamins C and E or eat foods high in these antioxidants. </a:t>
            </a:r>
          </a:p>
          <a:p>
            <a:r>
              <a:rPr lang="en-US" dirty="0" smtClean="0">
                <a:ln w="10160">
                  <a:solidFill>
                    <a:sysClr val="windowText" lastClr="000000"/>
                  </a:solidFill>
                  <a:prstDash val="solid"/>
                </a:ln>
                <a:solidFill>
                  <a:srgbClr val="CC0000"/>
                </a:solidFill>
                <a:effectLst>
                  <a:outerShdw blurRad="38100" dist="32000" dir="5400000" algn="tl">
                    <a:srgbClr val="000000">
                      <a:alpha val="30000"/>
                    </a:srgbClr>
                  </a:outerShdw>
                </a:effectLst>
              </a:rPr>
              <a:t>Reverse osmosis water filters </a:t>
            </a:r>
            <a:r>
              <a:rPr lang="en-US" dirty="0" smtClean="0">
                <a:ln w="10160">
                  <a:solidFill>
                    <a:sysClr val="windowText" lastClr="000000"/>
                  </a:solidFill>
                  <a:prstDash val="solid"/>
                </a:ln>
                <a:effectLst>
                  <a:outerShdw blurRad="38100" dist="32000" dir="5400000" algn="tl">
                    <a:srgbClr val="000000">
                      <a:alpha val="30000"/>
                    </a:srgbClr>
                  </a:outerShdw>
                </a:effectLst>
              </a:rPr>
              <a:t>are the best way to prevent sodium nitrite/nitrate exposure from water sources. </a:t>
            </a:r>
            <a:endParaRPr lang="en-US" dirty="0">
              <a:ln w="10160">
                <a:solidFill>
                  <a:sysClr val="windowText" lastClr="000000"/>
                </a:solidFill>
                <a:prstDash val="solid"/>
              </a:ln>
              <a:effectLst>
                <a:outerShdw blurRad="38100" dist="32000" dir="5400000" algn="tl">
                  <a:srgbClr val="000000">
                    <a:alpha val="30000"/>
                  </a:srgbClr>
                </a:outerShdw>
              </a:effectLst>
            </a:endParaRPr>
          </a:p>
        </p:txBody>
      </p:sp>
    </p:spTree>
    <p:extLst>
      <p:ext uri="{BB962C8B-B14F-4D97-AF65-F5344CB8AC3E}">
        <p14:creationId xmlns:p14="http://schemas.microsoft.com/office/powerpoint/2010/main" val="287072915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n>
                  <a:solidFill>
                    <a:sysClr val="windowText" lastClr="000000"/>
                  </a:solidFill>
                </a:ln>
                <a:solidFill>
                  <a:srgbClr val="FF0000"/>
                </a:solidFill>
              </a:rPr>
              <a:t>Thank You! </a:t>
            </a:r>
            <a:endParaRPr lang="en-US" dirty="0">
              <a:ln>
                <a:solidFill>
                  <a:sysClr val="windowText" lastClr="000000"/>
                </a:solidFill>
              </a:ln>
              <a:solidFill>
                <a:srgbClr val="FF0000"/>
              </a:solidFill>
            </a:endParaRPr>
          </a:p>
        </p:txBody>
      </p:sp>
      <p:pic>
        <p:nvPicPr>
          <p:cNvPr id="3" name="Picture 2"/>
          <p:cNvPicPr>
            <a:picLocks noChangeAspect="1"/>
          </p:cNvPicPr>
          <p:nvPr/>
        </p:nvPicPr>
        <p:blipFill>
          <a:blip r:embed="rId2" cstate="print"/>
          <a:stretch>
            <a:fillRect/>
          </a:stretch>
        </p:blipFill>
        <p:spPr>
          <a:xfrm>
            <a:off x="762000" y="1905000"/>
            <a:ext cx="2527300" cy="3213100"/>
          </a:xfrm>
          <a:prstGeom prst="rect">
            <a:avLst/>
          </a:prstGeom>
        </p:spPr>
      </p:pic>
      <p:pic>
        <p:nvPicPr>
          <p:cNvPr id="4" name="Picture 3"/>
          <p:cNvPicPr>
            <a:picLocks noChangeAspect="1"/>
          </p:cNvPicPr>
          <p:nvPr/>
        </p:nvPicPr>
        <p:blipFill>
          <a:blip r:embed="rId3" cstate="print"/>
          <a:stretch>
            <a:fillRect/>
          </a:stretch>
        </p:blipFill>
        <p:spPr>
          <a:xfrm>
            <a:off x="5181600" y="4343400"/>
            <a:ext cx="3492500" cy="2324100"/>
          </a:xfrm>
          <a:prstGeom prst="rect">
            <a:avLst/>
          </a:prstGeom>
        </p:spPr>
      </p:pic>
      <p:pic>
        <p:nvPicPr>
          <p:cNvPr id="5" name="Picture 4"/>
          <p:cNvPicPr>
            <a:picLocks noChangeAspect="1"/>
          </p:cNvPicPr>
          <p:nvPr/>
        </p:nvPicPr>
        <p:blipFill>
          <a:blip r:embed="rId4" cstate="print"/>
          <a:stretch>
            <a:fillRect/>
          </a:stretch>
        </p:blipFill>
        <p:spPr>
          <a:xfrm>
            <a:off x="4114800" y="1676400"/>
            <a:ext cx="3479800" cy="2336800"/>
          </a:xfrm>
          <a:prstGeom prst="rect">
            <a:avLst/>
          </a:prstGeom>
        </p:spPr>
      </p:pic>
    </p:spTree>
    <p:extLst>
      <p:ext uri="{BB962C8B-B14F-4D97-AF65-F5344CB8AC3E}">
        <p14:creationId xmlns:p14="http://schemas.microsoft.com/office/powerpoint/2010/main" val="34848064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n w="10160">
                  <a:solidFill>
                    <a:sysClr val="windowText" lastClr="000000"/>
                  </a:solidFill>
                  <a:prstDash val="solid"/>
                </a:ln>
              </a:rPr>
              <a:t>References </a:t>
            </a:r>
            <a:endParaRPr lang="en-US" dirty="0">
              <a:ln w="10160">
                <a:solidFill>
                  <a:sysClr val="windowText" lastClr="000000"/>
                </a:solidFill>
                <a:prstDash val="solid"/>
              </a:ln>
            </a:endParaRPr>
          </a:p>
        </p:txBody>
      </p:sp>
      <p:sp>
        <p:nvSpPr>
          <p:cNvPr id="3" name="Content Placeholder 2"/>
          <p:cNvSpPr>
            <a:spLocks noGrp="1"/>
          </p:cNvSpPr>
          <p:nvPr>
            <p:ph sz="quarter" idx="1"/>
          </p:nvPr>
        </p:nvSpPr>
        <p:spPr>
          <a:xfrm>
            <a:off x="152400" y="1524000"/>
            <a:ext cx="8613648" cy="5334000"/>
          </a:xfrm>
        </p:spPr>
        <p:txBody>
          <a:bodyPr>
            <a:normAutofit fontScale="55000" lnSpcReduction="20000"/>
          </a:bodyPr>
          <a:lstStyle/>
          <a:p>
            <a:pPr marL="0" indent="-457200">
              <a:buFont typeface="+mj-lt"/>
              <a:buAutoNum type="arabicPeriod"/>
            </a:pPr>
            <a:r>
              <a:rPr lang="en-US" sz="2500" dirty="0" smtClean="0">
                <a:ln w="10160">
                  <a:noFill/>
                  <a:prstDash val="solid"/>
                </a:ln>
                <a:effectLst>
                  <a:outerShdw blurRad="38100" dist="32000" dir="5400000" algn="tl">
                    <a:srgbClr val="000000">
                      <a:alpha val="30000"/>
                    </a:srgbClr>
                  </a:outerShdw>
                </a:effectLst>
                <a:latin typeface="+mj-lt"/>
              </a:rPr>
              <a:t> </a:t>
            </a:r>
            <a:r>
              <a:rPr lang="en-US" sz="2500" dirty="0" smtClean="0">
                <a:latin typeface="+mj-lt"/>
              </a:rPr>
              <a:t>"Environmental Health and Medicine Education." </a:t>
            </a:r>
            <a:r>
              <a:rPr lang="en-US" sz="2500" i="1" dirty="0" smtClean="0">
                <a:latin typeface="+mj-lt"/>
              </a:rPr>
              <a:t>Nitrate/Nitrite Toxicity: Key Concepts</a:t>
            </a:r>
            <a:r>
              <a:rPr lang="en-US" sz="2500" dirty="0" smtClean="0">
                <a:latin typeface="+mj-lt"/>
              </a:rPr>
              <a:t>. </a:t>
            </a:r>
            <a:r>
              <a:rPr lang="en-US" sz="2500" dirty="0" err="1" smtClean="0">
                <a:latin typeface="+mj-lt"/>
              </a:rPr>
              <a:t>N.p</a:t>
            </a:r>
            <a:r>
              <a:rPr lang="en-US" sz="2500" dirty="0" smtClean="0">
                <a:latin typeface="+mj-lt"/>
              </a:rPr>
              <a:t>., </a:t>
            </a:r>
            <a:r>
              <a:rPr lang="en-US" sz="2500" dirty="0" err="1" smtClean="0">
                <a:latin typeface="+mj-lt"/>
              </a:rPr>
              <a:t>n.d</a:t>
            </a:r>
            <a:r>
              <a:rPr lang="en-US" sz="2500" dirty="0" smtClean="0">
                <a:latin typeface="+mj-lt"/>
              </a:rPr>
              <a:t>.. Web. 12  	Sept. 2013.  &lt;http://www.atsdr.cdc.gov/csem/csem.asp?csem=9&gt;</a:t>
            </a:r>
            <a:endParaRPr lang="en-US" sz="2500" dirty="0" smtClean="0">
              <a:ln w="10160">
                <a:noFill/>
                <a:prstDash val="solid"/>
              </a:ln>
              <a:effectLst>
                <a:outerShdw blurRad="38100" dist="32000" dir="5400000" algn="tl">
                  <a:srgbClr val="000000">
                    <a:alpha val="30000"/>
                  </a:srgbClr>
                </a:outerShdw>
              </a:effectLst>
              <a:latin typeface="+mj-lt"/>
            </a:endParaRPr>
          </a:p>
          <a:p>
            <a:pPr marL="514350" indent="-457200">
              <a:buAutoNum type="arabicPeriod" startAt="2"/>
            </a:pPr>
            <a:r>
              <a:rPr lang="en-US" sz="2500" dirty="0" err="1" smtClean="0">
                <a:ln w="10160">
                  <a:noFill/>
                  <a:prstDash val="solid"/>
                </a:ln>
                <a:effectLst>
                  <a:outerShdw blurRad="38100" dist="32000" dir="5400000" algn="tl">
                    <a:srgbClr val="000000">
                      <a:alpha val="30000"/>
                    </a:srgbClr>
                  </a:outerShdw>
                </a:effectLst>
                <a:latin typeface="+mj-lt"/>
              </a:rPr>
              <a:t>Aschebrook-Kilfoy</a:t>
            </a:r>
            <a:r>
              <a:rPr lang="en-US" sz="2500" dirty="0" smtClean="0">
                <a:ln w="10160">
                  <a:noFill/>
                  <a:prstDash val="solid"/>
                </a:ln>
                <a:effectLst>
                  <a:outerShdw blurRad="38100" dist="32000" dir="5400000" algn="tl">
                    <a:srgbClr val="000000">
                      <a:alpha val="30000"/>
                    </a:srgbClr>
                  </a:outerShdw>
                </a:effectLst>
                <a:latin typeface="+mj-lt"/>
              </a:rPr>
              <a:t>, Cross, </a:t>
            </a:r>
            <a:r>
              <a:rPr lang="en-US" sz="2500" dirty="0" err="1" smtClean="0">
                <a:ln w="10160">
                  <a:noFill/>
                  <a:prstDash val="solid"/>
                </a:ln>
                <a:effectLst>
                  <a:outerShdw blurRad="38100" dist="32000" dir="5400000" algn="tl">
                    <a:srgbClr val="000000">
                      <a:alpha val="30000"/>
                    </a:srgbClr>
                  </a:outerShdw>
                </a:effectLst>
                <a:latin typeface="+mj-lt"/>
              </a:rPr>
              <a:t>Stolzenberg</a:t>
            </a:r>
            <a:r>
              <a:rPr lang="en-US" sz="2500" dirty="0" smtClean="0">
                <a:ln w="10160">
                  <a:noFill/>
                  <a:prstDash val="solid"/>
                </a:ln>
                <a:effectLst>
                  <a:outerShdw blurRad="38100" dist="32000" dir="5400000" algn="tl">
                    <a:srgbClr val="000000">
                      <a:alpha val="30000"/>
                    </a:srgbClr>
                  </a:outerShdw>
                </a:effectLst>
                <a:latin typeface="+mj-lt"/>
              </a:rPr>
              <a:t>-Solomon, </a:t>
            </a:r>
            <a:r>
              <a:rPr lang="en-US" sz="2500" dirty="0" err="1" smtClean="0">
                <a:ln w="10160">
                  <a:noFill/>
                  <a:prstDash val="solid"/>
                </a:ln>
                <a:effectLst>
                  <a:outerShdw blurRad="38100" dist="32000" dir="5400000" algn="tl">
                    <a:srgbClr val="000000">
                      <a:alpha val="30000"/>
                    </a:srgbClr>
                  </a:outerShdw>
                </a:effectLst>
                <a:latin typeface="+mj-lt"/>
              </a:rPr>
              <a:t>Schatzkin</a:t>
            </a:r>
            <a:r>
              <a:rPr lang="en-US" sz="2500" dirty="0" smtClean="0">
                <a:ln w="10160">
                  <a:noFill/>
                  <a:prstDash val="solid"/>
                </a:ln>
                <a:effectLst>
                  <a:outerShdw blurRad="38100" dist="32000" dir="5400000" algn="tl">
                    <a:srgbClr val="000000">
                      <a:alpha val="30000"/>
                    </a:srgbClr>
                  </a:outerShdw>
                </a:effectLst>
                <a:latin typeface="+mj-lt"/>
              </a:rPr>
              <a:t>, Hollenbeck, </a:t>
            </a:r>
            <a:r>
              <a:rPr lang="en-US" sz="2500" dirty="0" err="1" smtClean="0">
                <a:ln w="10160">
                  <a:noFill/>
                  <a:prstDash val="solid"/>
                </a:ln>
                <a:effectLst>
                  <a:outerShdw blurRad="38100" dist="32000" dir="5400000" algn="tl">
                    <a:srgbClr val="000000">
                      <a:alpha val="30000"/>
                    </a:srgbClr>
                  </a:outerShdw>
                </a:effectLst>
                <a:latin typeface="+mj-lt"/>
              </a:rPr>
              <a:t>Sinha</a:t>
            </a:r>
            <a:r>
              <a:rPr lang="en-US" sz="2500" dirty="0" smtClean="0">
                <a:ln w="10160">
                  <a:noFill/>
                  <a:prstDash val="solid"/>
                </a:ln>
                <a:effectLst>
                  <a:outerShdw blurRad="38100" dist="32000" dir="5400000" algn="tl">
                    <a:srgbClr val="000000">
                      <a:alpha val="30000"/>
                    </a:srgbClr>
                  </a:outerShdw>
                </a:effectLst>
                <a:latin typeface="+mj-lt"/>
              </a:rPr>
              <a:t>, Ward. (2011). Pancreatic Cancer and Exposure to Dietary Nitrate and Nitrite in the NIH-AARP Diet and Health Study. American Journal of Epidemiology, Volume 174 (3), pgs. 1-11</a:t>
            </a:r>
          </a:p>
          <a:p>
            <a:pPr marL="514350" indent="-457200">
              <a:buAutoNum type="arabicPeriod" startAt="2"/>
            </a:pPr>
            <a:r>
              <a:rPr lang="en-US" sz="2500" dirty="0" smtClean="0">
                <a:ln w="10160">
                  <a:noFill/>
                  <a:prstDash val="solid"/>
                </a:ln>
                <a:effectLst>
                  <a:outerShdw blurRad="38100" dist="32000" dir="5400000" algn="tl">
                    <a:srgbClr val="000000">
                      <a:alpha val="30000"/>
                    </a:srgbClr>
                  </a:outerShdw>
                </a:effectLst>
                <a:latin typeface="+mj-lt"/>
              </a:rPr>
              <a:t>Huber, </a:t>
            </a:r>
            <a:r>
              <a:rPr lang="en-US" sz="2500" dirty="0" err="1" smtClean="0">
                <a:ln w="10160">
                  <a:noFill/>
                  <a:prstDash val="solid"/>
                </a:ln>
                <a:effectLst>
                  <a:outerShdw blurRad="38100" dist="32000" dir="5400000" algn="tl">
                    <a:srgbClr val="000000">
                      <a:alpha val="30000"/>
                    </a:srgbClr>
                  </a:outerShdw>
                </a:effectLst>
                <a:latin typeface="+mj-lt"/>
              </a:rPr>
              <a:t>Brender</a:t>
            </a:r>
            <a:r>
              <a:rPr lang="en-US" sz="2500" dirty="0" smtClean="0">
                <a:ln w="10160">
                  <a:noFill/>
                  <a:prstDash val="solid"/>
                </a:ln>
                <a:effectLst>
                  <a:outerShdw blurRad="38100" dist="32000" dir="5400000" algn="tl">
                    <a:srgbClr val="000000">
                      <a:alpha val="30000"/>
                    </a:srgbClr>
                  </a:outerShdw>
                </a:effectLst>
                <a:latin typeface="+mj-lt"/>
              </a:rPr>
              <a:t>, </a:t>
            </a:r>
            <a:r>
              <a:rPr lang="en-US" sz="2500" dirty="0" err="1" smtClean="0">
                <a:ln w="10160">
                  <a:noFill/>
                  <a:prstDash val="solid"/>
                </a:ln>
                <a:effectLst>
                  <a:outerShdw blurRad="38100" dist="32000" dir="5400000" algn="tl">
                    <a:srgbClr val="000000">
                      <a:alpha val="30000"/>
                    </a:srgbClr>
                  </a:outerShdw>
                </a:effectLst>
                <a:latin typeface="+mj-lt"/>
              </a:rPr>
              <a:t>Zheng</a:t>
            </a:r>
            <a:r>
              <a:rPr lang="en-US" sz="2500" dirty="0" smtClean="0">
                <a:ln w="10160">
                  <a:noFill/>
                  <a:prstDash val="solid"/>
                </a:ln>
                <a:effectLst>
                  <a:outerShdw blurRad="38100" dist="32000" dir="5400000" algn="tl">
                    <a:srgbClr val="000000">
                      <a:alpha val="30000"/>
                    </a:srgbClr>
                  </a:outerShdw>
                </a:effectLst>
                <a:latin typeface="+mj-lt"/>
              </a:rPr>
              <a:t>, Sharkey, </a:t>
            </a:r>
            <a:r>
              <a:rPr lang="en-US" sz="2500" dirty="0" err="1" smtClean="0">
                <a:ln w="10160">
                  <a:noFill/>
                  <a:prstDash val="solid"/>
                </a:ln>
                <a:effectLst>
                  <a:outerShdw blurRad="38100" dist="32000" dir="5400000" algn="tl">
                    <a:srgbClr val="000000">
                      <a:alpha val="30000"/>
                    </a:srgbClr>
                  </a:outerShdw>
                </a:effectLst>
                <a:latin typeface="+mj-lt"/>
              </a:rPr>
              <a:t>Vuong</a:t>
            </a:r>
            <a:r>
              <a:rPr lang="en-US" sz="2500" dirty="0" smtClean="0">
                <a:ln w="10160">
                  <a:noFill/>
                  <a:prstDash val="solid"/>
                </a:ln>
                <a:effectLst>
                  <a:outerShdw blurRad="38100" dist="32000" dir="5400000" algn="tl">
                    <a:srgbClr val="000000">
                      <a:alpha val="30000"/>
                    </a:srgbClr>
                  </a:outerShdw>
                </a:effectLst>
                <a:latin typeface="+mj-lt"/>
              </a:rPr>
              <a:t>, </a:t>
            </a:r>
            <a:r>
              <a:rPr lang="en-US" sz="2500" dirty="0" err="1" smtClean="0">
                <a:ln w="10160">
                  <a:noFill/>
                  <a:prstDash val="solid"/>
                </a:ln>
                <a:effectLst>
                  <a:outerShdw blurRad="38100" dist="32000" dir="5400000" algn="tl">
                    <a:srgbClr val="000000">
                      <a:alpha val="30000"/>
                    </a:srgbClr>
                  </a:outerShdw>
                </a:effectLst>
                <a:latin typeface="+mj-lt"/>
              </a:rPr>
              <a:t>Shinde</a:t>
            </a:r>
            <a:r>
              <a:rPr lang="en-US" sz="2500" dirty="0" smtClean="0">
                <a:ln w="10160">
                  <a:noFill/>
                  <a:prstDash val="solid"/>
                </a:ln>
                <a:effectLst>
                  <a:outerShdw blurRad="38100" dist="32000" dir="5400000" algn="tl">
                    <a:srgbClr val="000000">
                      <a:alpha val="30000"/>
                    </a:srgbClr>
                  </a:outerShdw>
                </a:effectLst>
                <a:latin typeface="+mj-lt"/>
              </a:rPr>
              <a:t>, </a:t>
            </a:r>
            <a:r>
              <a:rPr lang="en-US" sz="2500" dirty="0" err="1" smtClean="0">
                <a:ln w="10160">
                  <a:noFill/>
                  <a:prstDash val="solid"/>
                </a:ln>
                <a:effectLst>
                  <a:outerShdw blurRad="38100" dist="32000" dir="5400000" algn="tl">
                    <a:srgbClr val="000000">
                      <a:alpha val="30000"/>
                    </a:srgbClr>
                  </a:outerShdw>
                </a:effectLst>
                <a:latin typeface="+mj-lt"/>
              </a:rPr>
              <a:t>Griesenbeck</a:t>
            </a:r>
            <a:r>
              <a:rPr lang="en-US" sz="2500" dirty="0" smtClean="0">
                <a:ln w="10160">
                  <a:noFill/>
                  <a:prstDash val="solid"/>
                </a:ln>
                <a:effectLst>
                  <a:outerShdw blurRad="38100" dist="32000" dir="5400000" algn="tl">
                    <a:srgbClr val="000000">
                      <a:alpha val="30000"/>
                    </a:srgbClr>
                  </a:outerShdw>
                </a:effectLst>
                <a:latin typeface="+mj-lt"/>
              </a:rPr>
              <a:t>, Suarez, </a:t>
            </a:r>
            <a:r>
              <a:rPr lang="en-US" sz="2500" dirty="0" err="1" smtClean="0">
                <a:ln w="10160">
                  <a:noFill/>
                  <a:prstDash val="solid"/>
                </a:ln>
                <a:effectLst>
                  <a:outerShdw blurRad="38100" dist="32000" dir="5400000" algn="tl">
                    <a:srgbClr val="000000">
                      <a:alpha val="30000"/>
                    </a:srgbClr>
                  </a:outerShdw>
                </a:effectLst>
                <a:latin typeface="+mj-lt"/>
              </a:rPr>
              <a:t>Langlois</a:t>
            </a:r>
            <a:r>
              <a:rPr lang="en-US" sz="2500" dirty="0" smtClean="0">
                <a:ln w="10160">
                  <a:noFill/>
                  <a:prstDash val="solid"/>
                </a:ln>
                <a:effectLst>
                  <a:outerShdw blurRad="38100" dist="32000" dir="5400000" algn="tl">
                    <a:srgbClr val="000000">
                      <a:alpha val="30000"/>
                    </a:srgbClr>
                  </a:outerShdw>
                </a:effectLst>
                <a:latin typeface="+mj-lt"/>
              </a:rPr>
              <a:t>, Canfield, </a:t>
            </a:r>
            <a:r>
              <a:rPr lang="en-US" sz="2500" dirty="0" err="1" smtClean="0">
                <a:ln w="10160">
                  <a:noFill/>
                  <a:prstDash val="solid"/>
                </a:ln>
                <a:effectLst>
                  <a:outerShdw blurRad="38100" dist="32000" dir="5400000" algn="tl">
                    <a:srgbClr val="000000">
                      <a:alpha val="30000"/>
                    </a:srgbClr>
                  </a:outerShdw>
                </a:effectLst>
                <a:latin typeface="+mj-lt"/>
              </a:rPr>
              <a:t>Romitti</a:t>
            </a:r>
            <a:r>
              <a:rPr lang="en-US" sz="2500" dirty="0" smtClean="0">
                <a:ln w="10160">
                  <a:noFill/>
                  <a:prstDash val="solid"/>
                </a:ln>
                <a:effectLst>
                  <a:outerShdw blurRad="38100" dist="32000" dir="5400000" algn="tl">
                    <a:srgbClr val="000000">
                      <a:alpha val="30000"/>
                    </a:srgbClr>
                  </a:outerShdw>
                </a:effectLst>
                <a:latin typeface="+mj-lt"/>
              </a:rPr>
              <a:t>, </a:t>
            </a:r>
            <a:r>
              <a:rPr lang="en-US" sz="2500" dirty="0" err="1" smtClean="0">
                <a:ln w="10160">
                  <a:noFill/>
                  <a:prstDash val="solid"/>
                </a:ln>
                <a:effectLst>
                  <a:outerShdw blurRad="38100" dist="32000" dir="5400000" algn="tl">
                    <a:srgbClr val="000000">
                      <a:alpha val="30000"/>
                    </a:srgbClr>
                  </a:outerShdw>
                </a:effectLst>
                <a:latin typeface="+mj-lt"/>
              </a:rPr>
              <a:t>Weyer</a:t>
            </a:r>
            <a:r>
              <a:rPr lang="en-US" sz="2500" dirty="0" smtClean="0">
                <a:ln w="10160">
                  <a:noFill/>
                  <a:prstDash val="solid"/>
                </a:ln>
                <a:effectLst>
                  <a:outerShdw blurRad="38100" dist="32000" dir="5400000" algn="tl">
                    <a:srgbClr val="000000">
                      <a:alpha val="30000"/>
                    </a:srgbClr>
                  </a:outerShdw>
                </a:effectLst>
                <a:latin typeface="+mj-lt"/>
              </a:rPr>
              <a:t>. Maternal dietary intake of nitrates, nitrites, nitrosamines and selected birth defects in offspring: a case control study. Nutrition Journal, Volume 12:34, pgs. 1-10 </a:t>
            </a:r>
          </a:p>
          <a:p>
            <a:pPr marL="514350" indent="-457200">
              <a:buAutoNum type="arabicPeriod" startAt="2"/>
            </a:pPr>
            <a:r>
              <a:rPr lang="en-US" sz="2500" dirty="0" err="1" smtClean="0">
                <a:ln w="10160">
                  <a:noFill/>
                  <a:prstDash val="solid"/>
                </a:ln>
                <a:effectLst>
                  <a:outerShdw blurRad="38100" dist="32000" dir="5400000" algn="tl">
                    <a:srgbClr val="000000">
                      <a:alpha val="30000"/>
                    </a:srgbClr>
                  </a:outerShdw>
                </a:effectLst>
                <a:latin typeface="+mj-lt"/>
              </a:rPr>
              <a:t>Kilfoy</a:t>
            </a:r>
            <a:r>
              <a:rPr lang="en-US" sz="2500" dirty="0" smtClean="0">
                <a:ln w="10160">
                  <a:noFill/>
                  <a:prstDash val="solid"/>
                </a:ln>
                <a:effectLst>
                  <a:outerShdw blurRad="38100" dist="32000" dir="5400000" algn="tl">
                    <a:srgbClr val="000000">
                      <a:alpha val="30000"/>
                    </a:srgbClr>
                  </a:outerShdw>
                </a:effectLst>
                <a:latin typeface="+mj-lt"/>
              </a:rPr>
              <a:t>, Zhang, Park, </a:t>
            </a:r>
            <a:r>
              <a:rPr lang="en-US" sz="2500" dirty="0" err="1" smtClean="0">
                <a:ln w="10160">
                  <a:noFill/>
                  <a:prstDash val="solid"/>
                </a:ln>
                <a:effectLst>
                  <a:outerShdw blurRad="38100" dist="32000" dir="5400000" algn="tl">
                    <a:srgbClr val="000000">
                      <a:alpha val="30000"/>
                    </a:srgbClr>
                  </a:outerShdw>
                </a:effectLst>
                <a:latin typeface="+mj-lt"/>
              </a:rPr>
              <a:t>Holford</a:t>
            </a:r>
            <a:r>
              <a:rPr lang="en-US" sz="2500" dirty="0" smtClean="0">
                <a:ln w="10160">
                  <a:noFill/>
                  <a:prstDash val="solid"/>
                </a:ln>
                <a:effectLst>
                  <a:outerShdw blurRad="38100" dist="32000" dir="5400000" algn="tl">
                    <a:srgbClr val="000000">
                      <a:alpha val="30000"/>
                    </a:srgbClr>
                  </a:outerShdw>
                </a:effectLst>
                <a:latin typeface="+mj-lt"/>
              </a:rPr>
              <a:t>, </a:t>
            </a:r>
            <a:r>
              <a:rPr lang="en-US" sz="2500" dirty="0" err="1" smtClean="0">
                <a:ln w="10160">
                  <a:noFill/>
                  <a:prstDash val="solid"/>
                </a:ln>
                <a:effectLst>
                  <a:outerShdw blurRad="38100" dist="32000" dir="5400000" algn="tl">
                    <a:srgbClr val="000000">
                      <a:alpha val="30000"/>
                    </a:srgbClr>
                  </a:outerShdw>
                </a:effectLst>
                <a:latin typeface="+mj-lt"/>
              </a:rPr>
              <a:t>Schatzkin</a:t>
            </a:r>
            <a:r>
              <a:rPr lang="en-US" sz="2500" dirty="0" smtClean="0">
                <a:ln w="10160">
                  <a:noFill/>
                  <a:prstDash val="solid"/>
                </a:ln>
                <a:effectLst>
                  <a:outerShdw blurRad="38100" dist="32000" dir="5400000" algn="tl">
                    <a:srgbClr val="000000">
                      <a:alpha val="30000"/>
                    </a:srgbClr>
                  </a:outerShdw>
                </a:effectLst>
                <a:latin typeface="+mj-lt"/>
              </a:rPr>
              <a:t>, Hollenbeck, and Ward. (2011). Dietary Nitrate and Nitrite and the risk of thyroid cancer in the NIH-AARP Diet and Health Study. </a:t>
            </a:r>
            <a:r>
              <a:rPr lang="en-US" sz="2500" dirty="0" err="1" smtClean="0">
                <a:ln w="10160">
                  <a:noFill/>
                  <a:prstDash val="solid"/>
                </a:ln>
                <a:effectLst>
                  <a:outerShdw blurRad="38100" dist="32000" dir="5400000" algn="tl">
                    <a:srgbClr val="000000">
                      <a:alpha val="30000"/>
                    </a:srgbClr>
                  </a:outerShdw>
                </a:effectLst>
                <a:latin typeface="+mj-lt"/>
              </a:rPr>
              <a:t>Int</a:t>
            </a:r>
            <a:r>
              <a:rPr lang="en-US" sz="2500" dirty="0" smtClean="0">
                <a:ln w="10160">
                  <a:noFill/>
                  <a:prstDash val="solid"/>
                </a:ln>
                <a:effectLst>
                  <a:outerShdw blurRad="38100" dist="32000" dir="5400000" algn="tl">
                    <a:srgbClr val="000000">
                      <a:alpha val="30000"/>
                    </a:srgbClr>
                  </a:outerShdw>
                </a:effectLst>
                <a:latin typeface="+mj-lt"/>
              </a:rPr>
              <a:t> J Cancer, Volume 129(1), pgs.1-21 a</a:t>
            </a:r>
          </a:p>
          <a:p>
            <a:pPr marL="514350" indent="-457200">
              <a:buAutoNum type="arabicPeriod" startAt="2"/>
            </a:pPr>
            <a:r>
              <a:rPr lang="en-US" sz="2500" dirty="0" smtClean="0">
                <a:ln w="10160">
                  <a:noFill/>
                  <a:prstDash val="solid"/>
                </a:ln>
                <a:effectLst>
                  <a:outerShdw blurRad="38100" dist="32000" dir="5400000" algn="tl">
                    <a:srgbClr val="000000">
                      <a:alpha val="30000"/>
                    </a:srgbClr>
                  </a:outerShdw>
                </a:effectLst>
                <a:latin typeface="+mj-lt"/>
              </a:rPr>
              <a:t>Miller, Lazarus, </a:t>
            </a:r>
            <a:r>
              <a:rPr lang="en-US" sz="2500" dirty="0" err="1" smtClean="0">
                <a:ln w="10160">
                  <a:noFill/>
                  <a:prstDash val="solid"/>
                </a:ln>
                <a:effectLst>
                  <a:outerShdw blurRad="38100" dist="32000" dir="5400000" algn="tl">
                    <a:srgbClr val="000000">
                      <a:alpha val="30000"/>
                    </a:srgbClr>
                  </a:outerShdw>
                </a:effectLst>
                <a:latin typeface="+mj-lt"/>
              </a:rPr>
              <a:t>Lesko</a:t>
            </a:r>
            <a:r>
              <a:rPr lang="en-US" sz="2500" dirty="0" smtClean="0">
                <a:ln w="10160">
                  <a:noFill/>
                  <a:prstDash val="solid"/>
                </a:ln>
                <a:effectLst>
                  <a:outerShdw blurRad="38100" dist="32000" dir="5400000" algn="tl">
                    <a:srgbClr val="000000">
                      <a:alpha val="30000"/>
                    </a:srgbClr>
                  </a:outerShdw>
                </a:effectLst>
                <a:latin typeface="+mj-lt"/>
              </a:rPr>
              <a:t>, Cross, </a:t>
            </a:r>
            <a:r>
              <a:rPr lang="en-US" sz="2500" dirty="0" err="1" smtClean="0">
                <a:ln w="10160">
                  <a:noFill/>
                  <a:prstDash val="solid"/>
                </a:ln>
                <a:effectLst>
                  <a:outerShdw blurRad="38100" dist="32000" dir="5400000" algn="tl">
                    <a:srgbClr val="000000">
                      <a:alpha val="30000"/>
                    </a:srgbClr>
                  </a:outerShdw>
                </a:effectLst>
                <a:latin typeface="+mj-lt"/>
              </a:rPr>
              <a:t>Sinha</a:t>
            </a:r>
            <a:r>
              <a:rPr lang="en-US" sz="2500" dirty="0" smtClean="0">
                <a:ln w="10160">
                  <a:noFill/>
                  <a:prstDash val="solid"/>
                </a:ln>
                <a:effectLst>
                  <a:outerShdw blurRad="38100" dist="32000" dir="5400000" algn="tl">
                    <a:srgbClr val="000000">
                      <a:alpha val="30000"/>
                    </a:srgbClr>
                  </a:outerShdw>
                </a:effectLst>
                <a:latin typeface="+mj-lt"/>
              </a:rPr>
              <a:t>, </a:t>
            </a:r>
            <a:r>
              <a:rPr lang="en-US" sz="2500" dirty="0" err="1" smtClean="0">
                <a:ln w="10160">
                  <a:noFill/>
                  <a:prstDash val="solid"/>
                </a:ln>
                <a:effectLst>
                  <a:outerShdw blurRad="38100" dist="32000" dir="5400000" algn="tl">
                    <a:srgbClr val="000000">
                      <a:alpha val="30000"/>
                    </a:srgbClr>
                  </a:outerShdw>
                </a:effectLst>
                <a:latin typeface="+mj-lt"/>
              </a:rPr>
              <a:t>Laio</a:t>
            </a:r>
            <a:r>
              <a:rPr lang="en-US" sz="2500" dirty="0" smtClean="0">
                <a:ln w="10160">
                  <a:noFill/>
                  <a:prstDash val="solid"/>
                </a:ln>
                <a:effectLst>
                  <a:outerShdw blurRad="38100" dist="32000" dir="5400000" algn="tl">
                    <a:srgbClr val="000000">
                      <a:alpha val="30000"/>
                    </a:srgbClr>
                  </a:outerShdw>
                </a:effectLst>
                <a:latin typeface="+mj-lt"/>
              </a:rPr>
              <a:t>, Zhu, Harper, Muscat, Hartman. (2013). Meat-Related Compounds and Colorectal Cancer Risk by Anatomical </a:t>
            </a:r>
            <a:r>
              <a:rPr lang="en-US" sz="2500" dirty="0" err="1" smtClean="0">
                <a:ln w="10160">
                  <a:noFill/>
                  <a:prstDash val="solid"/>
                </a:ln>
                <a:effectLst>
                  <a:outerShdw blurRad="38100" dist="32000" dir="5400000" algn="tl">
                    <a:srgbClr val="000000">
                      <a:alpha val="30000"/>
                    </a:srgbClr>
                  </a:outerShdw>
                </a:effectLst>
                <a:latin typeface="+mj-lt"/>
              </a:rPr>
              <a:t>Subsite</a:t>
            </a:r>
            <a:r>
              <a:rPr lang="en-US" sz="2500" dirty="0" smtClean="0">
                <a:ln w="10160">
                  <a:noFill/>
                  <a:prstDash val="solid"/>
                </a:ln>
                <a:effectLst>
                  <a:outerShdw blurRad="38100" dist="32000" dir="5400000" algn="tl">
                    <a:srgbClr val="000000">
                      <a:alpha val="30000"/>
                    </a:srgbClr>
                  </a:outerShdw>
                </a:effectLst>
                <a:latin typeface="+mj-lt"/>
              </a:rPr>
              <a:t>. </a:t>
            </a:r>
            <a:r>
              <a:rPr lang="en-US" sz="2500" dirty="0" err="1" smtClean="0">
                <a:ln w="10160">
                  <a:noFill/>
                  <a:prstDash val="solid"/>
                </a:ln>
                <a:effectLst>
                  <a:outerShdw blurRad="38100" dist="32000" dir="5400000" algn="tl">
                    <a:srgbClr val="000000">
                      <a:alpha val="30000"/>
                    </a:srgbClr>
                  </a:outerShdw>
                </a:effectLst>
                <a:latin typeface="+mj-lt"/>
              </a:rPr>
              <a:t>Nutr</a:t>
            </a:r>
            <a:r>
              <a:rPr lang="en-US" sz="2500" dirty="0" smtClean="0">
                <a:ln w="10160">
                  <a:noFill/>
                  <a:prstDash val="solid"/>
                </a:ln>
                <a:effectLst>
                  <a:outerShdw blurRad="38100" dist="32000" dir="5400000" algn="tl">
                    <a:srgbClr val="000000">
                      <a:alpha val="30000"/>
                    </a:srgbClr>
                  </a:outerShdw>
                </a:effectLst>
                <a:latin typeface="+mj-lt"/>
              </a:rPr>
              <a:t> Cancer, Volume 65(2), pgs. 1-36.</a:t>
            </a:r>
          </a:p>
          <a:p>
            <a:pPr marL="514350" indent="-457200">
              <a:buAutoNum type="arabicPeriod" startAt="2"/>
            </a:pPr>
            <a:r>
              <a:rPr lang="en-US" sz="2500" dirty="0" smtClean="0">
                <a:ln w="10160">
                  <a:noFill/>
                  <a:prstDash val="solid"/>
                </a:ln>
                <a:effectLst>
                  <a:outerShdw blurRad="38100" dist="32000" dir="5400000" algn="tl">
                    <a:srgbClr val="000000">
                      <a:alpha val="30000"/>
                    </a:srgbClr>
                  </a:outerShdw>
                </a:effectLst>
                <a:latin typeface="+mj-lt"/>
              </a:rPr>
              <a:t>"New Medical Uses for Sodium Nitrite for Heart Attack and </a:t>
            </a:r>
            <a:r>
              <a:rPr lang="en-US" sz="2500" dirty="0" err="1" smtClean="0">
                <a:ln w="10160">
                  <a:noFill/>
                  <a:prstDash val="solid"/>
                </a:ln>
                <a:effectLst>
                  <a:outerShdw blurRad="38100" dist="32000" dir="5400000" algn="tl">
                    <a:srgbClr val="000000">
                      <a:alpha val="30000"/>
                    </a:srgbClr>
                  </a:outerShdw>
                </a:effectLst>
                <a:latin typeface="+mj-lt"/>
              </a:rPr>
              <a:t>OrganDamage</a:t>
            </a:r>
            <a:r>
              <a:rPr lang="en-US" sz="2500" dirty="0" smtClean="0">
                <a:ln w="10160">
                  <a:noFill/>
                  <a:prstDash val="solid"/>
                </a:ln>
                <a:effectLst>
                  <a:outerShdw blurRad="38100" dist="32000" dir="5400000" algn="tl">
                    <a:srgbClr val="000000">
                      <a:alpha val="30000"/>
                    </a:srgbClr>
                  </a:outerShdw>
                </a:effectLst>
                <a:latin typeface="+mj-lt"/>
              </a:rPr>
              <a:t>, April 14, 2005 Press Release - National Institutes of Health(NIH)." </a:t>
            </a:r>
            <a:r>
              <a:rPr lang="en-US" sz="2500" i="1" dirty="0" smtClean="0">
                <a:ln w="10160">
                  <a:noFill/>
                  <a:prstDash val="solid"/>
                </a:ln>
                <a:effectLst>
                  <a:outerShdw blurRad="38100" dist="32000" dir="5400000" algn="tl">
                    <a:srgbClr val="000000">
                      <a:alpha val="30000"/>
                    </a:srgbClr>
                  </a:outerShdw>
                </a:effectLst>
                <a:latin typeface="+mj-lt"/>
              </a:rPr>
              <a:t>U.S National Library of Medicine</a:t>
            </a:r>
            <a:r>
              <a:rPr lang="en-US" sz="2500" dirty="0" smtClean="0">
                <a:ln w="10160">
                  <a:noFill/>
                  <a:prstDash val="solid"/>
                </a:ln>
                <a:effectLst>
                  <a:outerShdw blurRad="38100" dist="32000" dir="5400000" algn="tl">
                    <a:srgbClr val="000000">
                      <a:alpha val="30000"/>
                    </a:srgbClr>
                  </a:outerShdw>
                </a:effectLst>
                <a:latin typeface="+mj-lt"/>
              </a:rPr>
              <a:t>. U.S. National Library of Medicine, </a:t>
            </a:r>
            <a:r>
              <a:rPr lang="en-US" sz="2500" dirty="0" err="1" smtClean="0">
                <a:ln w="10160">
                  <a:noFill/>
                  <a:prstDash val="solid"/>
                </a:ln>
                <a:effectLst>
                  <a:outerShdw blurRad="38100" dist="32000" dir="5400000" algn="tl">
                    <a:srgbClr val="000000">
                      <a:alpha val="30000"/>
                    </a:srgbClr>
                  </a:outerShdw>
                </a:effectLst>
                <a:latin typeface="+mj-lt"/>
              </a:rPr>
              <a:t>n.d.</a:t>
            </a:r>
            <a:r>
              <a:rPr lang="en-US" sz="2500" dirty="0" smtClean="0">
                <a:ln w="10160">
                  <a:noFill/>
                  <a:prstDash val="solid"/>
                </a:ln>
                <a:effectLst>
                  <a:outerShdw blurRad="38100" dist="32000" dir="5400000" algn="tl">
                    <a:srgbClr val="000000">
                      <a:alpha val="30000"/>
                    </a:srgbClr>
                  </a:outerShdw>
                </a:effectLst>
                <a:latin typeface="+mj-lt"/>
              </a:rPr>
              <a:t> Web. 10 Sept. 2013. </a:t>
            </a:r>
          </a:p>
          <a:p>
            <a:pPr marL="514350" indent="-457200">
              <a:buAutoNum type="arabicPeriod" startAt="2"/>
            </a:pPr>
            <a:r>
              <a:rPr lang="en-US" sz="2500" dirty="0" smtClean="0">
                <a:ln w="10160">
                  <a:noFill/>
                  <a:prstDash val="solid"/>
                </a:ln>
                <a:effectLst>
                  <a:outerShdw blurRad="38100" dist="32000" dir="5400000" algn="tl">
                    <a:srgbClr val="000000">
                      <a:alpha val="30000"/>
                    </a:srgbClr>
                  </a:outerShdw>
                </a:effectLst>
                <a:latin typeface="+mj-lt"/>
              </a:rPr>
              <a:t>"Sodium Nitrite: The Facts." </a:t>
            </a:r>
            <a:r>
              <a:rPr lang="en-US" sz="2500" i="1" dirty="0" err="1" smtClean="0">
                <a:ln w="10160">
                  <a:noFill/>
                  <a:prstDash val="solid"/>
                </a:ln>
                <a:effectLst>
                  <a:outerShdw blurRad="38100" dist="32000" dir="5400000" algn="tl">
                    <a:srgbClr val="000000">
                      <a:alpha val="30000"/>
                    </a:srgbClr>
                  </a:outerShdw>
                </a:effectLst>
                <a:latin typeface="+mj-lt"/>
              </a:rPr>
              <a:t>Meatami.com</a:t>
            </a:r>
            <a:r>
              <a:rPr lang="en-US" sz="2500" dirty="0" smtClean="0">
                <a:ln w="10160">
                  <a:noFill/>
                  <a:prstDash val="solid"/>
                </a:ln>
                <a:effectLst>
                  <a:outerShdw blurRad="38100" dist="32000" dir="5400000" algn="tl">
                    <a:srgbClr val="000000">
                      <a:alpha val="30000"/>
                    </a:srgbClr>
                  </a:outerShdw>
                </a:effectLst>
                <a:latin typeface="+mj-lt"/>
              </a:rPr>
              <a:t>. </a:t>
            </a:r>
            <a:r>
              <a:rPr lang="en-US" sz="2500" dirty="0" err="1" smtClean="0">
                <a:ln w="10160">
                  <a:noFill/>
                  <a:prstDash val="solid"/>
                </a:ln>
                <a:effectLst>
                  <a:outerShdw blurRad="38100" dist="32000" dir="5400000" algn="tl">
                    <a:srgbClr val="000000">
                      <a:alpha val="30000"/>
                    </a:srgbClr>
                  </a:outerShdw>
                </a:effectLst>
                <a:latin typeface="+mj-lt"/>
              </a:rPr>
              <a:t>N.p</a:t>
            </a:r>
            <a:r>
              <a:rPr lang="en-US" sz="2500" dirty="0" smtClean="0">
                <a:ln w="10160">
                  <a:noFill/>
                  <a:prstDash val="solid"/>
                </a:ln>
                <a:effectLst>
                  <a:outerShdw blurRad="38100" dist="32000" dir="5400000" algn="tl">
                    <a:srgbClr val="000000">
                      <a:alpha val="30000"/>
                    </a:srgbClr>
                  </a:outerShdw>
                </a:effectLst>
                <a:latin typeface="+mj-lt"/>
              </a:rPr>
              <a:t>., </a:t>
            </a:r>
            <a:r>
              <a:rPr lang="en-US" sz="2500" dirty="0" err="1" smtClean="0">
                <a:ln w="10160">
                  <a:noFill/>
                  <a:prstDash val="solid"/>
                </a:ln>
                <a:effectLst>
                  <a:outerShdw blurRad="38100" dist="32000" dir="5400000" algn="tl">
                    <a:srgbClr val="000000">
                      <a:alpha val="30000"/>
                    </a:srgbClr>
                  </a:outerShdw>
                </a:effectLst>
                <a:latin typeface="+mj-lt"/>
              </a:rPr>
              <a:t>n.d.</a:t>
            </a:r>
            <a:r>
              <a:rPr lang="en-US" sz="2500" dirty="0" smtClean="0">
                <a:ln w="10160">
                  <a:noFill/>
                  <a:prstDash val="solid"/>
                </a:ln>
                <a:effectLst>
                  <a:outerShdw blurRad="38100" dist="32000" dir="5400000" algn="tl">
                    <a:srgbClr val="000000">
                      <a:alpha val="30000"/>
                    </a:srgbClr>
                  </a:outerShdw>
                </a:effectLst>
                <a:latin typeface="+mj-lt"/>
              </a:rPr>
              <a:t> Web. &lt;http://</a:t>
            </a:r>
            <a:r>
              <a:rPr lang="en-US" sz="2500" dirty="0" err="1" smtClean="0">
                <a:ln w="10160">
                  <a:noFill/>
                  <a:prstDash val="solid"/>
                </a:ln>
                <a:effectLst>
                  <a:outerShdw blurRad="38100" dist="32000" dir="5400000" algn="tl">
                    <a:srgbClr val="000000">
                      <a:alpha val="30000"/>
                    </a:srgbClr>
                  </a:outerShdw>
                </a:effectLst>
                <a:latin typeface="+mj-lt"/>
              </a:rPr>
              <a:t>www.meatami.com</a:t>
            </a:r>
            <a:r>
              <a:rPr lang="en-US" sz="2500" dirty="0" smtClean="0">
                <a:ln w="10160">
                  <a:noFill/>
                  <a:prstDash val="solid"/>
                </a:ln>
                <a:effectLst>
                  <a:outerShdw blurRad="38100" dist="32000" dir="5400000" algn="tl">
                    <a:srgbClr val="000000">
                      <a:alpha val="30000"/>
                    </a:srgbClr>
                  </a:outerShdw>
                </a:effectLst>
                <a:latin typeface="+mj-lt"/>
              </a:rPr>
              <a:t>/</a:t>
            </a:r>
            <a:r>
              <a:rPr lang="en-US" sz="2500" dirty="0" err="1" smtClean="0">
                <a:ln w="10160">
                  <a:noFill/>
                  <a:prstDash val="solid"/>
                </a:ln>
                <a:effectLst>
                  <a:outerShdw blurRad="38100" dist="32000" dir="5400000" algn="tl">
                    <a:srgbClr val="000000">
                      <a:alpha val="30000"/>
                    </a:srgbClr>
                  </a:outerShdw>
                </a:effectLst>
                <a:latin typeface="+mj-lt"/>
              </a:rPr>
              <a:t>ht</a:t>
            </a:r>
            <a:r>
              <a:rPr lang="en-US" sz="2500" dirty="0" smtClean="0">
                <a:ln w="10160">
                  <a:noFill/>
                  <a:prstDash val="solid"/>
                </a:ln>
                <a:effectLst>
                  <a:outerShdw blurRad="38100" dist="32000" dir="5400000" algn="tl">
                    <a:srgbClr val="000000">
                      <a:alpha val="30000"/>
                    </a:srgbClr>
                  </a:outerShdw>
                </a:effectLst>
                <a:latin typeface="+mj-lt"/>
              </a:rPr>
              <a:t>/a/</a:t>
            </a:r>
            <a:r>
              <a:rPr lang="en-US" sz="2500" dirty="0" err="1" smtClean="0">
                <a:ln w="10160">
                  <a:noFill/>
                  <a:prstDash val="solid"/>
                </a:ln>
                <a:effectLst>
                  <a:outerShdw blurRad="38100" dist="32000" dir="5400000" algn="tl">
                    <a:srgbClr val="000000">
                      <a:alpha val="30000"/>
                    </a:srgbClr>
                  </a:outerShdw>
                </a:effectLst>
                <a:latin typeface="+mj-lt"/>
              </a:rPr>
              <a:t>GetDocumentAction</a:t>
            </a:r>
            <a:r>
              <a:rPr lang="en-US" sz="2500" dirty="0" smtClean="0">
                <a:ln w="10160">
                  <a:noFill/>
                  <a:prstDash val="solid"/>
                </a:ln>
                <a:effectLst>
                  <a:outerShdw blurRad="38100" dist="32000" dir="5400000" algn="tl">
                    <a:srgbClr val="000000">
                      <a:alpha val="30000"/>
                    </a:srgbClr>
                  </a:outerShdw>
                </a:effectLst>
                <a:latin typeface="+mj-lt"/>
              </a:rPr>
              <a:t>/</a:t>
            </a:r>
            <a:r>
              <a:rPr lang="en-US" sz="2500" dirty="0" err="1" smtClean="0">
                <a:ln w="10160">
                  <a:noFill/>
                  <a:prstDash val="solid"/>
                </a:ln>
                <a:effectLst>
                  <a:outerShdw blurRad="38100" dist="32000" dir="5400000" algn="tl">
                    <a:srgbClr val="000000">
                      <a:alpha val="30000"/>
                    </a:srgbClr>
                  </a:outerShdw>
                </a:effectLst>
                <a:latin typeface="+mj-lt"/>
              </a:rPr>
              <a:t>i</a:t>
            </a:r>
            <a:r>
              <a:rPr lang="en-US" sz="2500" dirty="0" smtClean="0">
                <a:ln w="10160">
                  <a:noFill/>
                  <a:prstDash val="solid"/>
                </a:ln>
                <a:effectLst>
                  <a:outerShdw blurRad="38100" dist="32000" dir="5400000" algn="tl">
                    <a:srgbClr val="000000">
                      <a:alpha val="30000"/>
                    </a:srgbClr>
                  </a:outerShdw>
                </a:effectLst>
                <a:latin typeface="+mj-lt"/>
              </a:rPr>
              <a:t>/44170&gt;.</a:t>
            </a:r>
          </a:p>
          <a:p>
            <a:pPr marL="514350" indent="-457200">
              <a:buAutoNum type="arabicPeriod" startAt="2"/>
            </a:pPr>
            <a:r>
              <a:rPr lang="en-US" sz="2500" i="1" dirty="0" smtClean="0">
                <a:latin typeface="+mj-lt"/>
              </a:rPr>
              <a:t>Supporting References and Summaries Are Provided in the TEACH Database at Http://</a:t>
            </a:r>
            <a:r>
              <a:rPr lang="en-US" sz="2500" i="1" dirty="0" err="1" smtClean="0">
                <a:latin typeface="+mj-lt"/>
              </a:rPr>
              <a:t>www.epa.gov</a:t>
            </a:r>
            <a:r>
              <a:rPr lang="en-US" sz="2500" i="1" dirty="0" smtClean="0">
                <a:latin typeface="+mj-lt"/>
              </a:rPr>
              <a:t>/teach/ . Last Revised 5/22/07: Includes Research Artic Les and Other Information through 2006. Page 1 Nitrates and Nitrites TEACH Chemical Summary</a:t>
            </a:r>
            <a:r>
              <a:rPr lang="en-US" sz="2500" dirty="0" smtClean="0">
                <a:latin typeface="+mj-lt"/>
              </a:rPr>
              <a:t>. EPA, </a:t>
            </a:r>
            <a:r>
              <a:rPr lang="en-US" sz="2500" dirty="0" err="1" smtClean="0">
                <a:latin typeface="+mj-lt"/>
              </a:rPr>
              <a:t>n.d.</a:t>
            </a:r>
            <a:r>
              <a:rPr lang="en-US" sz="2500" dirty="0" smtClean="0">
                <a:latin typeface="+mj-lt"/>
              </a:rPr>
              <a:t> Web. &lt;http://</a:t>
            </a:r>
            <a:r>
              <a:rPr lang="en-US" sz="2500" dirty="0" err="1" smtClean="0">
                <a:latin typeface="+mj-lt"/>
              </a:rPr>
              <a:t>www.epa.gov</a:t>
            </a:r>
            <a:r>
              <a:rPr lang="en-US" sz="2500" dirty="0" smtClean="0">
                <a:latin typeface="+mj-lt"/>
              </a:rPr>
              <a:t>/teach/</a:t>
            </a:r>
            <a:r>
              <a:rPr lang="en-US" sz="2500" dirty="0" err="1" smtClean="0">
                <a:latin typeface="+mj-lt"/>
              </a:rPr>
              <a:t>chem_summ</a:t>
            </a:r>
            <a:r>
              <a:rPr lang="en-US" sz="2500" dirty="0" smtClean="0">
                <a:latin typeface="+mj-lt"/>
              </a:rPr>
              <a:t>/</a:t>
            </a:r>
            <a:r>
              <a:rPr lang="en-US" sz="2500" dirty="0" err="1" smtClean="0">
                <a:latin typeface="+mj-lt"/>
              </a:rPr>
              <a:t>Nitrates_summary.pdf</a:t>
            </a:r>
            <a:r>
              <a:rPr lang="en-US" sz="2500" dirty="0" smtClean="0">
                <a:latin typeface="+mj-lt"/>
              </a:rPr>
              <a:t>&gt;.</a:t>
            </a:r>
          </a:p>
          <a:p>
            <a:pPr marL="514350" indent="-457200">
              <a:buAutoNum type="arabicPeriod" startAt="2"/>
            </a:pPr>
            <a:r>
              <a:rPr lang="en-US" sz="2500" i="1" dirty="0">
                <a:latin typeface="+mj-lt"/>
              </a:rPr>
              <a:t>Hazardous Substance Fact Sheet</a:t>
            </a:r>
            <a:r>
              <a:rPr lang="en-US" sz="2500" dirty="0">
                <a:latin typeface="+mj-lt"/>
              </a:rPr>
              <a:t>. Trenton, NJ: Dept., </a:t>
            </a:r>
            <a:r>
              <a:rPr lang="en-US" sz="2500" dirty="0" err="1">
                <a:latin typeface="+mj-lt"/>
              </a:rPr>
              <a:t>n.d.</a:t>
            </a:r>
            <a:r>
              <a:rPr lang="en-US" sz="2500" dirty="0">
                <a:latin typeface="+mj-lt"/>
              </a:rPr>
              <a:t> Web. 28 Feb. 2015.</a:t>
            </a:r>
            <a:endParaRPr lang="en-US" sz="2500" dirty="0" smtClean="0">
              <a:latin typeface="+mj-lt"/>
            </a:endParaRPr>
          </a:p>
          <a:p>
            <a:pPr marL="514350" indent="-514350">
              <a:buClr>
                <a:srgbClr val="CC0000"/>
              </a:buClr>
              <a:buFont typeface="+mj-lt"/>
              <a:buAutoNum type="arabicPeriod" startAt="10"/>
            </a:pPr>
            <a:r>
              <a:rPr lang="en-US" sz="2500" dirty="0" err="1" smtClean="0"/>
              <a:t>Jakszyn</a:t>
            </a:r>
            <a:r>
              <a:rPr lang="en-US" sz="2500" dirty="0" smtClean="0"/>
              <a:t>, P.; Gonzalez, C. A. (2006). "Nitrosamine and related food intake and gastric and </a:t>
            </a:r>
            <a:r>
              <a:rPr lang="en-US" sz="2500" dirty="0" err="1" smtClean="0"/>
              <a:t>oesophageal</a:t>
            </a:r>
            <a:r>
              <a:rPr lang="en-US" sz="2500" dirty="0" smtClean="0"/>
              <a:t> cancer risk: A systematic review of the epidemiological evidence". </a:t>
            </a:r>
            <a:r>
              <a:rPr lang="en-US" sz="2500" i="1" dirty="0" smtClean="0"/>
              <a:t>World journal of gastroenterology : WJG</a:t>
            </a:r>
            <a:r>
              <a:rPr lang="en-US" sz="2500" dirty="0" smtClean="0"/>
              <a:t> </a:t>
            </a:r>
            <a:r>
              <a:rPr lang="en-US" sz="2500" b="1" dirty="0" smtClean="0"/>
              <a:t>12</a:t>
            </a:r>
            <a:r>
              <a:rPr lang="en-US" sz="2500" dirty="0" smtClean="0"/>
              <a:t> (27): 4296–4303. PMC 4087738. PMID 16865769. Accessed February 12, 2015</a:t>
            </a:r>
          </a:p>
          <a:p>
            <a:pPr marL="514350" indent="-514350">
              <a:buAutoNum type="arabicPeriod" startAt="2"/>
            </a:pPr>
            <a:endParaRPr lang="en-US" sz="2500" dirty="0" smtClean="0"/>
          </a:p>
          <a:p>
            <a:endParaRPr lang="en-US" dirty="0">
              <a:ln w="10160">
                <a:noFill/>
                <a:prstDash val="solid"/>
              </a:ln>
              <a:effectLst>
                <a:outerShdw blurRad="38100" dist="32000" dir="5400000" algn="tl">
                  <a:srgbClr val="000000">
                    <a:alpha val="30000"/>
                  </a:srgbClr>
                </a:outerShdw>
              </a:effectLst>
            </a:endParaRPr>
          </a:p>
        </p:txBody>
      </p:sp>
    </p:spTree>
    <p:extLst>
      <p:ext uri="{BB962C8B-B14F-4D97-AF65-F5344CB8AC3E}">
        <p14:creationId xmlns:p14="http://schemas.microsoft.com/office/powerpoint/2010/main" val="10189217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 (cont’d)</a:t>
            </a:r>
            <a:endParaRPr lang="en-US" dirty="0"/>
          </a:p>
        </p:txBody>
      </p:sp>
      <p:sp>
        <p:nvSpPr>
          <p:cNvPr id="3" name="Content Placeholder 2"/>
          <p:cNvSpPr>
            <a:spLocks noGrp="1"/>
          </p:cNvSpPr>
          <p:nvPr>
            <p:ph sz="quarter" idx="1"/>
          </p:nvPr>
        </p:nvSpPr>
        <p:spPr/>
        <p:txBody>
          <a:bodyPr>
            <a:normAutofit/>
          </a:bodyPr>
          <a:lstStyle/>
          <a:p>
            <a:pPr marL="514350" indent="-514350">
              <a:buAutoNum type="arabicPlain" startAt="11"/>
            </a:pPr>
            <a:r>
              <a:rPr lang="en-US" sz="1200" dirty="0" smtClean="0"/>
              <a:t>De </a:t>
            </a:r>
            <a:r>
              <a:rPr lang="en-US" sz="1200" dirty="0" err="1" smtClean="0"/>
              <a:t>Vries</a:t>
            </a:r>
            <a:r>
              <a:rPr lang="en-US" sz="1200" dirty="0" smtClean="0"/>
              <a:t>, John (1997). </a:t>
            </a:r>
            <a:r>
              <a:rPr lang="en-US" sz="1200" i="1" dirty="0" smtClean="0"/>
              <a:t>Food Safety and Toxicity</a:t>
            </a:r>
            <a:r>
              <a:rPr lang="en-US" sz="1200" dirty="0" smtClean="0"/>
              <a:t>. CRC Press. p. 70. ISBN 978-0-8493-9488-1. </a:t>
            </a:r>
          </a:p>
          <a:p>
            <a:pPr marL="514350" indent="-514350">
              <a:buAutoNum type="arabicPlain" startAt="11"/>
            </a:pPr>
            <a:r>
              <a:rPr lang="en-US" sz="1200" dirty="0" smtClean="0"/>
              <a:t>Charles, R. L.; </a:t>
            </a:r>
            <a:r>
              <a:rPr lang="en-US" sz="1200" dirty="0" err="1" smtClean="0"/>
              <a:t>Rudyk</a:t>
            </a:r>
            <a:r>
              <a:rPr lang="en-US" sz="1200" dirty="0" smtClean="0"/>
              <a:t>, O.; </a:t>
            </a:r>
            <a:r>
              <a:rPr lang="en-US" sz="1200" dirty="0" err="1" smtClean="0"/>
              <a:t>Prysyazhna</a:t>
            </a:r>
            <a:r>
              <a:rPr lang="en-US" sz="1200" dirty="0" smtClean="0"/>
              <a:t>, O.; </a:t>
            </a:r>
            <a:r>
              <a:rPr lang="en-US" sz="1200" dirty="0" err="1" smtClean="0"/>
              <a:t>Kamynina</a:t>
            </a:r>
            <a:r>
              <a:rPr lang="en-US" sz="1200" dirty="0" smtClean="0"/>
              <a:t>, A.; Yang, J.; </a:t>
            </a:r>
            <a:r>
              <a:rPr lang="en-US" sz="1200" dirty="0" err="1" smtClean="0"/>
              <a:t>Morisseau</a:t>
            </a:r>
            <a:r>
              <a:rPr lang="en-US" sz="1200" dirty="0" smtClean="0"/>
              <a:t>, C.; Hammock, B. D.; Freeman, B. A.; Eaton, P. (2014). "Protection from hypertension in mice by the Mediterranean diet is mediated by nitro fatty acid inhibition of soluble </a:t>
            </a:r>
            <a:r>
              <a:rPr lang="en-US" sz="1200" dirty="0" err="1" smtClean="0"/>
              <a:t>epoxide</a:t>
            </a:r>
            <a:r>
              <a:rPr lang="en-US" sz="1200" dirty="0" smtClean="0"/>
              <a:t> </a:t>
            </a:r>
            <a:r>
              <a:rPr lang="en-US" sz="1200" dirty="0" err="1" smtClean="0"/>
              <a:t>hydrolase</a:t>
            </a:r>
            <a:r>
              <a:rPr lang="en-US" sz="1200" dirty="0" smtClean="0"/>
              <a:t>". </a:t>
            </a:r>
            <a:r>
              <a:rPr lang="en-US" sz="1200" i="1" dirty="0" smtClean="0"/>
              <a:t>Proceedings of the National Academy of Sciences</a:t>
            </a:r>
            <a:r>
              <a:rPr lang="en-US" sz="1200" dirty="0" smtClean="0"/>
              <a:t> </a:t>
            </a:r>
            <a:r>
              <a:rPr lang="en-US" sz="1200" b="1" dirty="0" smtClean="0"/>
              <a:t>111</a:t>
            </a:r>
            <a:r>
              <a:rPr lang="en-US" sz="1200" dirty="0" smtClean="0"/>
              <a:t> (22): 8167. doi:10.1073/pnas.1402965111.</a:t>
            </a:r>
          </a:p>
          <a:p>
            <a:pPr marL="514350" indent="-514350">
              <a:buAutoNum type="arabicPlain" startAt="11"/>
            </a:pPr>
            <a:r>
              <a:rPr lang="en-US" sz="1200" dirty="0" smtClean="0"/>
              <a:t>V. M. </a:t>
            </a:r>
            <a:r>
              <a:rPr lang="en-US" sz="1200" dirty="0" err="1" smtClean="0"/>
              <a:t>Ivanov</a:t>
            </a:r>
            <a:r>
              <a:rPr lang="en-US" sz="1200" dirty="0" smtClean="0"/>
              <a:t> (2004). "The 125th Anniversary of the </a:t>
            </a:r>
            <a:r>
              <a:rPr lang="en-US" sz="1200" dirty="0" err="1" smtClean="0"/>
              <a:t>Griess</a:t>
            </a:r>
            <a:r>
              <a:rPr lang="en-US" sz="1200" dirty="0" smtClean="0"/>
              <a:t> Reagent". </a:t>
            </a:r>
            <a:r>
              <a:rPr lang="en-US" sz="1200" i="1" dirty="0" smtClean="0"/>
              <a:t>Journal of Analytical Chemistry</a:t>
            </a:r>
            <a:r>
              <a:rPr lang="en-US" sz="1200" dirty="0" smtClean="0"/>
              <a:t> </a:t>
            </a:r>
            <a:r>
              <a:rPr lang="en-US" sz="1200" b="1" dirty="0" smtClean="0"/>
              <a:t>59</a:t>
            </a:r>
            <a:r>
              <a:rPr lang="en-US" sz="1200" dirty="0" smtClean="0"/>
              <a:t> (10): 1002–1005. doi:10.1023/B:JANC.0000043920.77446.d7. Translated from V. M. </a:t>
            </a:r>
            <a:r>
              <a:rPr lang="en-US" sz="1200" dirty="0" err="1" smtClean="0"/>
              <a:t>Ivanov</a:t>
            </a:r>
            <a:r>
              <a:rPr lang="en-US" sz="1200" dirty="0" smtClean="0"/>
              <a:t> (2004). </a:t>
            </a:r>
            <a:r>
              <a:rPr lang="en-US" sz="1200" i="1" dirty="0" err="1" smtClean="0"/>
              <a:t>Zhurnal</a:t>
            </a:r>
            <a:r>
              <a:rPr lang="en-US" sz="1200" i="1" dirty="0" smtClean="0"/>
              <a:t> </a:t>
            </a:r>
            <a:r>
              <a:rPr lang="en-US" sz="1200" i="1" dirty="0" err="1" smtClean="0"/>
              <a:t>Analiticheskoi</a:t>
            </a:r>
            <a:r>
              <a:rPr lang="en-US" sz="1200" i="1" dirty="0" smtClean="0"/>
              <a:t> </a:t>
            </a:r>
            <a:r>
              <a:rPr lang="en-US" sz="1200" i="1" dirty="0" err="1" smtClean="0"/>
              <a:t>Khimii</a:t>
            </a:r>
            <a:r>
              <a:rPr lang="en-US" sz="1200" dirty="0" smtClean="0"/>
              <a:t> </a:t>
            </a:r>
            <a:r>
              <a:rPr lang="en-US" sz="1200" b="1" dirty="0" smtClean="0"/>
              <a:t>59</a:t>
            </a:r>
            <a:r>
              <a:rPr lang="en-US" sz="1200" dirty="0" smtClean="0"/>
              <a:t> (10): 1109–1112.</a:t>
            </a:r>
          </a:p>
          <a:p>
            <a:pPr marL="514350" indent="-514350">
              <a:buAutoNum type="arabicPlain" startAt="11"/>
            </a:pPr>
            <a:r>
              <a:rPr lang="en-US" sz="1200" dirty="0" err="1" smtClean="0"/>
              <a:t>Ascorbate</a:t>
            </a:r>
            <a:r>
              <a:rPr lang="en-US" sz="1200" dirty="0" smtClean="0"/>
              <a:t>-nitrite reaction: possible means of blocking the formation of carcinogenic N-</a:t>
            </a:r>
            <a:r>
              <a:rPr lang="en-US" sz="1200" dirty="0" err="1" smtClean="0"/>
              <a:t>nitroso</a:t>
            </a:r>
            <a:r>
              <a:rPr lang="en-US" sz="1200" dirty="0" smtClean="0"/>
              <a:t> compounds". </a:t>
            </a:r>
            <a:r>
              <a:rPr lang="en-US" sz="1200" i="1" dirty="0" smtClean="0"/>
              <a:t>Science</a:t>
            </a:r>
            <a:r>
              <a:rPr lang="en-US" sz="1200" dirty="0" smtClean="0"/>
              <a:t> </a:t>
            </a:r>
            <a:r>
              <a:rPr lang="en-US" sz="1200" b="1" dirty="0" smtClean="0"/>
              <a:t>177</a:t>
            </a:r>
            <a:r>
              <a:rPr lang="en-US" sz="1200" dirty="0" smtClean="0"/>
              <a:t> (4043): 65–8. July 1972. Bibcode:1972Sci...177...65M. doi:10.1126/science.177.4043.65. PMID 5041776. </a:t>
            </a:r>
          </a:p>
          <a:p>
            <a:pPr marL="514350" indent="-514350">
              <a:buAutoNum type="arabicPlain" startAt="11"/>
            </a:pPr>
            <a:r>
              <a:rPr lang="en-US" sz="1200" dirty="0" smtClean="0"/>
              <a:t>"Effects of vitamins C and E on N-</a:t>
            </a:r>
            <a:r>
              <a:rPr lang="en-US" sz="1200" dirty="0" err="1" smtClean="0"/>
              <a:t>nitroso</a:t>
            </a:r>
            <a:r>
              <a:rPr lang="en-US" sz="1200" dirty="0" smtClean="0"/>
              <a:t> compound formation, carcinogenesis, and cancer". </a:t>
            </a:r>
            <a:r>
              <a:rPr lang="en-US" sz="1200" i="1" dirty="0" smtClean="0"/>
              <a:t>Cancer</a:t>
            </a:r>
            <a:r>
              <a:rPr lang="en-US" sz="1200" dirty="0" smtClean="0"/>
              <a:t> </a:t>
            </a:r>
            <a:r>
              <a:rPr lang="en-US" sz="1200" b="1" dirty="0" smtClean="0"/>
              <a:t>58</a:t>
            </a:r>
            <a:r>
              <a:rPr lang="en-US" sz="1200" dirty="0" smtClean="0"/>
              <a:t> (8 </a:t>
            </a:r>
            <a:r>
              <a:rPr lang="en-US" sz="1200" dirty="0" err="1" smtClean="0"/>
              <a:t>Suppl</a:t>
            </a:r>
            <a:r>
              <a:rPr lang="en-US" sz="1200" dirty="0" smtClean="0"/>
              <a:t>): 1842–50. October 1986. doi:10.1002/1097-0142(19861015)58:8+&lt;1842::aid-cncr2820581410&gt;3.0.co;2-#. PMID 3756808. </a:t>
            </a:r>
          </a:p>
          <a:p>
            <a:pPr marL="514350" indent="-514350">
              <a:buAutoNum type="arabicPlain" startAt="11"/>
            </a:pPr>
            <a:r>
              <a:rPr lang="en-US" sz="1200" dirty="0" err="1" smtClean="0"/>
              <a:t>Honikel</a:t>
            </a:r>
            <a:r>
              <a:rPr lang="en-US" sz="1200" dirty="0" smtClean="0"/>
              <a:t>, K. O. (2008). "The use an control of nitrate and nitrite for the processing of meat products". </a:t>
            </a:r>
            <a:r>
              <a:rPr lang="en-US" sz="1200" i="1" dirty="0" smtClean="0"/>
              <a:t>Meat Science</a:t>
            </a:r>
            <a:r>
              <a:rPr lang="en-US" sz="1200" dirty="0" smtClean="0"/>
              <a:t> </a:t>
            </a:r>
            <a:r>
              <a:rPr lang="en-US" sz="1200" b="1" dirty="0" smtClean="0"/>
              <a:t>78</a:t>
            </a:r>
            <a:r>
              <a:rPr lang="en-US" sz="1200" dirty="0" smtClean="0"/>
              <a:t>: 68–76. doi:10.1016/j.meatsci.2007.05.030. </a:t>
            </a:r>
          </a:p>
          <a:p>
            <a:pPr marL="514350" indent="-514350">
              <a:buAutoNum type="arabicPlain" startAt="11"/>
            </a:pPr>
            <a:r>
              <a:rPr lang="en-US" sz="1200" dirty="0" smtClean="0"/>
              <a:t>Absence of volatile nitrosamines in human feces". </a:t>
            </a:r>
            <a:r>
              <a:rPr lang="en-US" sz="1200" i="1" dirty="0" smtClean="0"/>
              <a:t>Cancer Res.</a:t>
            </a:r>
            <a:r>
              <a:rPr lang="en-US" sz="1200" dirty="0" smtClean="0"/>
              <a:t> </a:t>
            </a:r>
            <a:r>
              <a:rPr lang="en-US" sz="1200" b="1" dirty="0" smtClean="0"/>
              <a:t>41</a:t>
            </a:r>
            <a:r>
              <a:rPr lang="en-US" sz="1200" dirty="0" smtClean="0"/>
              <a:t> (10): 3992–4. October 1981. PMID 7285009. </a:t>
            </a:r>
          </a:p>
          <a:p>
            <a:pPr marL="514350" indent="-514350">
              <a:buAutoNum type="arabicPlain" startAt="11"/>
            </a:pPr>
            <a:r>
              <a:rPr lang="en-US" sz="1200" dirty="0" smtClean="0"/>
              <a:t>"Does increased endogenous formation of N-</a:t>
            </a:r>
            <a:r>
              <a:rPr lang="en-US" sz="1200" dirty="0" err="1" smtClean="0"/>
              <a:t>nitroso</a:t>
            </a:r>
            <a:r>
              <a:rPr lang="en-US" sz="1200" dirty="0" smtClean="0"/>
              <a:t> compounds in the human colon explain the association between red meat and colon cancer?". </a:t>
            </a:r>
            <a:r>
              <a:rPr lang="en-US" sz="1200" i="1" dirty="0" smtClean="0"/>
              <a:t>Carcinogenesis</a:t>
            </a:r>
            <a:r>
              <a:rPr lang="en-US" sz="1200" dirty="0" smtClean="0"/>
              <a:t> </a:t>
            </a:r>
            <a:r>
              <a:rPr lang="en-US" sz="1200" b="1" dirty="0" smtClean="0"/>
              <a:t>17</a:t>
            </a:r>
            <a:r>
              <a:rPr lang="en-US" sz="1200" dirty="0" smtClean="0"/>
              <a:t> (3): 515–23. March 1996. doi:10.1093/</a:t>
            </a:r>
            <a:r>
              <a:rPr lang="en-US" sz="1200" dirty="0" err="1" smtClean="0"/>
              <a:t>carcin</a:t>
            </a:r>
            <a:r>
              <a:rPr lang="en-US" sz="1200" dirty="0" smtClean="0"/>
              <a:t>/17.3.515. PMID 8631138. </a:t>
            </a:r>
          </a:p>
          <a:p>
            <a:pPr marL="514350" indent="-514350">
              <a:buAutoNum type="arabicPlain" startAt="11"/>
            </a:pPr>
            <a:r>
              <a:rPr lang="en-US" sz="1200" dirty="0" smtClean="0"/>
              <a:t>"Diet-induced endogenous formation of </a:t>
            </a:r>
            <a:r>
              <a:rPr lang="en-US" sz="1200" dirty="0" err="1" smtClean="0"/>
              <a:t>nitroso</a:t>
            </a:r>
            <a:r>
              <a:rPr lang="en-US" sz="1200" dirty="0" smtClean="0"/>
              <a:t> compounds in the GI tract". </a:t>
            </a:r>
            <a:r>
              <a:rPr lang="en-US" sz="1200" i="1" dirty="0" smtClean="0"/>
              <a:t>Free </a:t>
            </a:r>
            <a:r>
              <a:rPr lang="en-US" sz="1200" i="1" dirty="0" err="1" smtClean="0"/>
              <a:t>Radic</a:t>
            </a:r>
            <a:r>
              <a:rPr lang="en-US" sz="1200" i="1" dirty="0" smtClean="0"/>
              <a:t>. Biol. Med.</a:t>
            </a:r>
            <a:r>
              <a:rPr lang="en-US" sz="1200" dirty="0" smtClean="0"/>
              <a:t> </a:t>
            </a:r>
            <a:r>
              <a:rPr lang="en-US" sz="1200" b="1" dirty="0" smtClean="0"/>
              <a:t>43</a:t>
            </a:r>
            <a:r>
              <a:rPr lang="en-US" sz="1200" dirty="0" smtClean="0"/>
              <a:t> (7): 1040–7. October 2007. doi:10.1016/j.freeradbiomed.2007.03.011. PMID </a:t>
            </a:r>
            <a:r>
              <a:rPr lang="en-US" sz="1200" u="sng" dirty="0" smtClean="0"/>
              <a:t>17761300</a:t>
            </a:r>
            <a:r>
              <a:rPr lang="en-US" sz="1200" dirty="0" smtClean="0"/>
              <a:t>.</a:t>
            </a:r>
          </a:p>
          <a:p>
            <a:pPr marL="514350" indent="-514350">
              <a:buAutoNum type="arabicPlain" startAt="11"/>
            </a:pPr>
            <a:endParaRPr lang="en-US" sz="1500" dirty="0" smtClean="0"/>
          </a:p>
          <a:p>
            <a:endParaRPr lang="en-US" sz="15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n w="10160">
                  <a:solidFill>
                    <a:schemeClr val="bg1"/>
                  </a:solidFill>
                  <a:prstDash val="solid"/>
                </a:ln>
              </a:rPr>
              <a:t>Chemical Structure </a:t>
            </a:r>
            <a:endParaRPr lang="en-US" dirty="0">
              <a:ln w="10160">
                <a:solidFill>
                  <a:schemeClr val="bg1"/>
                </a:solidFill>
                <a:prstDash val="solid"/>
              </a:ln>
            </a:endParaRPr>
          </a:p>
        </p:txBody>
      </p:sp>
      <p:sp>
        <p:nvSpPr>
          <p:cNvPr id="3" name="TextBox 2"/>
          <p:cNvSpPr txBox="1"/>
          <p:nvPr/>
        </p:nvSpPr>
        <p:spPr>
          <a:xfrm>
            <a:off x="5562600" y="2590800"/>
            <a:ext cx="4191000" cy="369332"/>
          </a:xfrm>
          <a:prstGeom prst="rect">
            <a:avLst/>
          </a:prstGeom>
          <a:noFill/>
        </p:spPr>
        <p:txBody>
          <a:bodyPr wrap="square" rtlCol="0">
            <a:spAutoFit/>
          </a:bodyPr>
          <a:lstStyle/>
          <a:p>
            <a:r>
              <a:rPr lang="en-US" dirty="0" smtClean="0"/>
              <a:t>Sodium Nitrate</a:t>
            </a:r>
            <a:endParaRPr lang="en-US" dirty="0"/>
          </a:p>
        </p:txBody>
      </p:sp>
      <p:pic>
        <p:nvPicPr>
          <p:cNvPr id="4" name="Picture 3"/>
          <p:cNvPicPr>
            <a:picLocks noChangeAspect="1"/>
          </p:cNvPicPr>
          <p:nvPr/>
        </p:nvPicPr>
        <p:blipFill>
          <a:blip r:embed="rId2" cstate="print"/>
          <a:stretch>
            <a:fillRect/>
          </a:stretch>
        </p:blipFill>
        <p:spPr>
          <a:xfrm>
            <a:off x="1219200" y="3962400"/>
            <a:ext cx="2171700" cy="787400"/>
          </a:xfrm>
          <a:prstGeom prst="rect">
            <a:avLst/>
          </a:prstGeom>
        </p:spPr>
      </p:pic>
      <p:pic>
        <p:nvPicPr>
          <p:cNvPr id="5" name="Picture 4"/>
          <p:cNvPicPr>
            <a:picLocks noChangeAspect="1"/>
          </p:cNvPicPr>
          <p:nvPr/>
        </p:nvPicPr>
        <p:blipFill>
          <a:blip r:embed="rId3" cstate="print"/>
          <a:stretch>
            <a:fillRect/>
          </a:stretch>
        </p:blipFill>
        <p:spPr>
          <a:xfrm>
            <a:off x="5334000" y="3429000"/>
            <a:ext cx="2501900" cy="1473200"/>
          </a:xfrm>
          <a:prstGeom prst="rect">
            <a:avLst/>
          </a:prstGeom>
        </p:spPr>
      </p:pic>
      <p:sp>
        <p:nvSpPr>
          <p:cNvPr id="7" name="TextBox 6"/>
          <p:cNvSpPr txBox="1"/>
          <p:nvPr/>
        </p:nvSpPr>
        <p:spPr>
          <a:xfrm>
            <a:off x="1524000" y="2667000"/>
            <a:ext cx="2362200" cy="369332"/>
          </a:xfrm>
          <a:prstGeom prst="rect">
            <a:avLst/>
          </a:prstGeom>
          <a:noFill/>
        </p:spPr>
        <p:txBody>
          <a:bodyPr wrap="square" rtlCol="0">
            <a:spAutoFit/>
          </a:bodyPr>
          <a:lstStyle/>
          <a:p>
            <a:r>
              <a:rPr lang="en-US" dirty="0" smtClean="0"/>
              <a:t>Sodium Nitrite</a:t>
            </a:r>
            <a:endParaRPr lang="en-US" dirty="0"/>
          </a:p>
        </p:txBody>
      </p:sp>
    </p:spTree>
    <p:extLst>
      <p:ext uri="{BB962C8B-B14F-4D97-AF65-F5344CB8AC3E}">
        <p14:creationId xmlns:p14="http://schemas.microsoft.com/office/powerpoint/2010/main" val="3004238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What’s the Controversy Behind </a:t>
            </a:r>
            <a:r>
              <a:rPr lang="en-US" dirty="0" smtClean="0"/>
              <a:t>Sodium Nitrates and Nitrites?</a:t>
            </a:r>
            <a:endParaRPr lang="en-US" dirty="0"/>
          </a:p>
        </p:txBody>
      </p:sp>
      <p:sp>
        <p:nvSpPr>
          <p:cNvPr id="3" name="Content Placeholder 2"/>
          <p:cNvSpPr>
            <a:spLocks noGrp="1"/>
          </p:cNvSpPr>
          <p:nvPr>
            <p:ph sz="quarter" idx="1"/>
          </p:nvPr>
        </p:nvSpPr>
        <p:spPr/>
        <p:txBody>
          <a:bodyPr>
            <a:normAutofit fontScale="70000" lnSpcReduction="20000"/>
          </a:bodyPr>
          <a:lstStyle/>
          <a:p>
            <a:r>
              <a:rPr lang="en-US" dirty="0" smtClean="0">
                <a:effectLst>
                  <a:outerShdw blurRad="38100" dist="38100" dir="2700000" algn="tl">
                    <a:srgbClr val="000000">
                      <a:alpha val="43137"/>
                    </a:srgbClr>
                  </a:outerShdw>
                </a:effectLst>
              </a:rPr>
              <a:t>The use of nitrates in food preservation is controversial. This is due to the potential for the formation of </a:t>
            </a:r>
            <a:r>
              <a:rPr lang="en-US" dirty="0" smtClean="0">
                <a:solidFill>
                  <a:srgbClr val="CC0000"/>
                </a:solidFill>
                <a:effectLst>
                  <a:outerShdw blurRad="38100" dist="38100" dir="2700000" algn="tl">
                    <a:srgbClr val="000000">
                      <a:alpha val="43137"/>
                    </a:srgbClr>
                  </a:outerShdw>
                </a:effectLst>
              </a:rPr>
              <a:t>nitrosamines </a:t>
            </a:r>
            <a:r>
              <a:rPr lang="en-US" dirty="0" smtClean="0">
                <a:effectLst>
                  <a:outerShdw blurRad="38100" dist="38100" dir="2700000" algn="tl">
                    <a:srgbClr val="000000">
                      <a:alpha val="43137"/>
                    </a:srgbClr>
                  </a:outerShdw>
                </a:effectLst>
              </a:rPr>
              <a:t>when nitrates are present in high concentrations and the product is cooked at high temperatures.</a:t>
            </a:r>
          </a:p>
          <a:p>
            <a:r>
              <a:rPr lang="en-US" dirty="0" smtClean="0">
                <a:effectLst>
                  <a:outerShdw blurRad="38100" dist="38100" dir="2700000" algn="tl">
                    <a:srgbClr val="000000">
                      <a:alpha val="43137"/>
                    </a:srgbClr>
                  </a:outerShdw>
                </a:effectLst>
              </a:rPr>
              <a:t>The effect is seen for red or processed meat, but not for white meat or fish.</a:t>
            </a:r>
          </a:p>
          <a:p>
            <a:r>
              <a:rPr lang="en-US" dirty="0" smtClean="0">
                <a:effectLst>
                  <a:outerShdw blurRad="38100" dist="38100" dir="2700000" algn="tl">
                    <a:srgbClr val="000000">
                      <a:alpha val="43137"/>
                    </a:srgbClr>
                  </a:outerShdw>
                </a:effectLst>
              </a:rPr>
              <a:t>The production of carcinogenic nitrosamines can be potently inhibited by the use of the antioxidants </a:t>
            </a:r>
            <a:r>
              <a:rPr lang="en-US" dirty="0" smtClean="0">
                <a:solidFill>
                  <a:srgbClr val="CC0000"/>
                </a:solidFill>
                <a:effectLst>
                  <a:outerShdw blurRad="38100" dist="38100" dir="2700000" algn="tl">
                    <a:srgbClr val="000000">
                      <a:alpha val="43137"/>
                    </a:srgbClr>
                  </a:outerShdw>
                </a:effectLst>
              </a:rPr>
              <a:t>Vitamin C (usually in the form of sodium </a:t>
            </a:r>
            <a:r>
              <a:rPr lang="en-US" dirty="0" err="1" smtClean="0">
                <a:solidFill>
                  <a:srgbClr val="CC0000"/>
                </a:solidFill>
                <a:effectLst>
                  <a:outerShdw blurRad="38100" dist="38100" dir="2700000" algn="tl">
                    <a:srgbClr val="000000">
                      <a:alpha val="43137"/>
                    </a:srgbClr>
                  </a:outerShdw>
                </a:effectLst>
              </a:rPr>
              <a:t>ascorbate</a:t>
            </a:r>
            <a:r>
              <a:rPr lang="en-US" dirty="0" smtClean="0">
                <a:solidFill>
                  <a:srgbClr val="CC0000"/>
                </a:solidFill>
                <a:effectLst>
                  <a:outerShdw blurRad="38100" dist="38100" dir="2700000" algn="tl">
                    <a:srgbClr val="000000">
                      <a:alpha val="43137"/>
                    </a:srgbClr>
                  </a:outerShdw>
                </a:effectLst>
              </a:rPr>
              <a:t>) and the alpha-</a:t>
            </a:r>
            <a:r>
              <a:rPr lang="en-US" dirty="0" err="1" smtClean="0">
                <a:solidFill>
                  <a:srgbClr val="CC0000"/>
                </a:solidFill>
                <a:effectLst>
                  <a:outerShdw blurRad="38100" dist="38100" dir="2700000" algn="tl">
                    <a:srgbClr val="000000">
                      <a:alpha val="43137"/>
                    </a:srgbClr>
                  </a:outerShdw>
                </a:effectLst>
              </a:rPr>
              <a:t>tocopherol</a:t>
            </a:r>
            <a:r>
              <a:rPr lang="en-US" dirty="0" smtClean="0">
                <a:solidFill>
                  <a:srgbClr val="CC0000"/>
                </a:solidFill>
                <a:effectLst>
                  <a:outerShdw blurRad="38100" dist="38100" dir="2700000" algn="tl">
                    <a:srgbClr val="000000">
                      <a:alpha val="43137"/>
                    </a:srgbClr>
                  </a:outerShdw>
                </a:effectLst>
              </a:rPr>
              <a:t> form of Vitamin E </a:t>
            </a:r>
            <a:r>
              <a:rPr lang="en-US" dirty="0" smtClean="0">
                <a:effectLst>
                  <a:outerShdw blurRad="38100" dist="38100" dir="2700000" algn="tl">
                    <a:srgbClr val="000000">
                      <a:alpha val="43137"/>
                    </a:srgbClr>
                  </a:outerShdw>
                </a:effectLst>
              </a:rPr>
              <a:t>during curing. </a:t>
            </a:r>
          </a:p>
          <a:p>
            <a:r>
              <a:rPr lang="en-US" dirty="0" smtClean="0">
                <a:effectLst>
                  <a:outerShdw blurRad="38100" dist="38100" dir="2700000" algn="tl">
                    <a:srgbClr val="000000">
                      <a:alpha val="43137"/>
                    </a:srgbClr>
                  </a:outerShdw>
                </a:effectLst>
              </a:rPr>
              <a:t>Under simulated gastric conditions, </a:t>
            </a:r>
            <a:r>
              <a:rPr lang="en-US" dirty="0" err="1" smtClean="0">
                <a:effectLst>
                  <a:outerShdw blurRad="38100" dist="38100" dir="2700000" algn="tl">
                    <a:srgbClr val="000000">
                      <a:alpha val="43137"/>
                    </a:srgbClr>
                  </a:outerShdw>
                </a:effectLst>
              </a:rPr>
              <a:t>nitrosothiols</a:t>
            </a:r>
            <a:r>
              <a:rPr lang="en-US" dirty="0" smtClean="0">
                <a:effectLst>
                  <a:outerShdw blurRad="38100" dist="38100" dir="2700000" algn="tl">
                    <a:srgbClr val="000000">
                      <a:alpha val="43137"/>
                    </a:srgbClr>
                  </a:outerShdw>
                </a:effectLst>
              </a:rPr>
              <a:t> rather than nitrosamines are the main </a:t>
            </a:r>
            <a:r>
              <a:rPr lang="en-US" dirty="0" err="1" smtClean="0">
                <a:effectLst>
                  <a:outerShdw blurRad="38100" dist="38100" dir="2700000" algn="tl">
                    <a:srgbClr val="000000">
                      <a:alpha val="43137"/>
                    </a:srgbClr>
                  </a:outerShdw>
                </a:effectLst>
              </a:rPr>
              <a:t>nitroso</a:t>
            </a:r>
            <a:r>
              <a:rPr lang="en-US" dirty="0" smtClean="0">
                <a:effectLst>
                  <a:outerShdw blurRad="38100" dist="38100" dir="2700000" algn="tl">
                    <a:srgbClr val="000000">
                      <a:alpha val="43137"/>
                    </a:srgbClr>
                  </a:outerShdw>
                </a:effectLst>
              </a:rPr>
              <a:t> species being formed.</a:t>
            </a:r>
          </a:p>
          <a:p>
            <a:r>
              <a:rPr lang="en-US" dirty="0" smtClean="0">
                <a:effectLst>
                  <a:outerShdw blurRad="38100" dist="38100" dir="2700000" algn="tl">
                    <a:srgbClr val="000000">
                      <a:alpha val="43137"/>
                    </a:srgbClr>
                  </a:outerShdw>
                </a:effectLst>
              </a:rPr>
              <a:t>The usage of either compound is therefore regulated; for example, in the United States, the concentration of nitrates and nitrites is generally limited to 200 </a:t>
            </a:r>
            <a:r>
              <a:rPr lang="en-US" dirty="0" err="1" smtClean="0">
                <a:effectLst>
                  <a:outerShdw blurRad="38100" dist="38100" dir="2700000" algn="tl">
                    <a:srgbClr val="000000">
                      <a:alpha val="43137"/>
                    </a:srgbClr>
                  </a:outerShdw>
                </a:effectLst>
              </a:rPr>
              <a:t>ppm</a:t>
            </a:r>
            <a:r>
              <a:rPr lang="en-US" dirty="0" smtClean="0">
                <a:effectLst>
                  <a:outerShdw blurRad="38100" dist="38100" dir="2700000" algn="tl">
                    <a:srgbClr val="000000">
                      <a:alpha val="43137"/>
                    </a:srgbClr>
                  </a:outerShdw>
                </a:effectLst>
              </a:rPr>
              <a:t> or lower.</a:t>
            </a:r>
          </a:p>
          <a:p>
            <a:r>
              <a:rPr lang="en-US" dirty="0" smtClean="0">
                <a:effectLst>
                  <a:outerShdw blurRad="38100" dist="38100" dir="2700000" algn="tl">
                    <a:srgbClr val="000000">
                      <a:alpha val="43137"/>
                    </a:srgbClr>
                  </a:outerShdw>
                </a:effectLst>
              </a:rPr>
              <a:t>They are considered irreplaceable in the prevention of </a:t>
            </a:r>
            <a:r>
              <a:rPr lang="en-US" dirty="0" err="1" smtClean="0">
                <a:effectLst>
                  <a:outerShdw blurRad="38100" dist="38100" dir="2700000" algn="tl">
                    <a:srgbClr val="000000">
                      <a:alpha val="43137"/>
                    </a:srgbClr>
                  </a:outerShdw>
                </a:effectLst>
              </a:rPr>
              <a:t>botulinum</a:t>
            </a:r>
            <a:r>
              <a:rPr lang="en-US" dirty="0" smtClean="0">
                <a:effectLst>
                  <a:outerShdw blurRad="38100" dist="38100" dir="2700000" algn="tl">
                    <a:srgbClr val="000000">
                      <a:alpha val="43137"/>
                    </a:srgbClr>
                  </a:outerShdw>
                </a:effectLst>
              </a:rPr>
              <a:t> poisoning from consumption of cured dry sausages by preventing spore germination.</a:t>
            </a:r>
          </a:p>
          <a:p>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Chemical Metabolism </a:t>
            </a:r>
            <a:endParaRPr lang="en-US" dirty="0"/>
          </a:p>
        </p:txBody>
      </p:sp>
      <p:sp>
        <p:nvSpPr>
          <p:cNvPr id="4" name="Content Placeholder 3"/>
          <p:cNvSpPr>
            <a:spLocks noGrp="1"/>
          </p:cNvSpPr>
          <p:nvPr>
            <p:ph sz="quarter" idx="1"/>
          </p:nvPr>
        </p:nvSpPr>
        <p:spPr>
          <a:xfrm>
            <a:off x="612648" y="1600200"/>
            <a:ext cx="8153400" cy="4876800"/>
          </a:xfrm>
        </p:spPr>
        <p:txBody>
          <a:bodyPr>
            <a:noAutofit/>
          </a:bodyPr>
          <a:lstStyle/>
          <a:p>
            <a:r>
              <a:rPr lang="en-US" sz="1800" dirty="0" smtClean="0">
                <a:latin typeface="Cambria" panose="02040503050406030204" pitchFamily="18" charset="0"/>
              </a:rPr>
              <a:t>In vivo conversion of nitrates to nitrites significantly enhances nitrates' toxic potency. The major metabolic pathway for nitrate is conversion to nitrite, and then to ammonia. </a:t>
            </a:r>
          </a:p>
          <a:p>
            <a:r>
              <a:rPr lang="en-US" sz="1800" dirty="0" smtClean="0">
                <a:solidFill>
                  <a:srgbClr val="CC0000"/>
                </a:solidFill>
                <a:latin typeface="Cambria" panose="02040503050406030204" pitchFamily="18" charset="0"/>
              </a:rPr>
              <a:t>Approximately 5%–10% of the total nitrate intake is converted to nitrite by bacteria in the saliva, stomach, and small intestine. </a:t>
            </a:r>
          </a:p>
          <a:p>
            <a:r>
              <a:rPr lang="en-US" sz="1800" dirty="0" smtClean="0">
                <a:latin typeface="Cambria" panose="02040503050406030204" pitchFamily="18" charset="0"/>
              </a:rPr>
              <a:t>This reaction is pH dependent, with no nitrate reduction occurring below pH 4 or above pH 9. This is the main reason why infants are more susceptible to nitrite toxicity from elevated nitrate/nitrite ingestion. </a:t>
            </a:r>
          </a:p>
          <a:p>
            <a:r>
              <a:rPr lang="en-US" sz="1800" dirty="0" smtClean="0">
                <a:latin typeface="Cambria" panose="02040503050406030204" pitchFamily="18" charset="0"/>
              </a:rPr>
              <a:t>Nitrites also react directly with hemoglobin in human blood and other warm-blooded animals to produce </a:t>
            </a:r>
            <a:r>
              <a:rPr lang="en-US" sz="1800" dirty="0" err="1" smtClean="0">
                <a:latin typeface="Cambria" pitchFamily="18" charset="0"/>
              </a:rPr>
              <a:t>methemoglobin</a:t>
            </a:r>
            <a:r>
              <a:rPr lang="en-US" sz="1800" dirty="0" smtClean="0">
                <a:latin typeface="Cambria" pitchFamily="18" charset="0"/>
              </a:rPr>
              <a:t>. </a:t>
            </a:r>
            <a:r>
              <a:rPr lang="en-US" sz="1800" dirty="0" err="1" smtClean="0">
                <a:latin typeface="Cambria" pitchFamily="18" charset="0"/>
              </a:rPr>
              <a:t>Methemoglobin</a:t>
            </a:r>
            <a:r>
              <a:rPr lang="en-US" sz="1800" dirty="0" smtClean="0">
                <a:latin typeface="Cambria" pitchFamily="18" charset="0"/>
              </a:rPr>
              <a:t> destroys the ability of red blood cells to transport oxygen. This condition is especially serious in babies under three months of age. It causes a condition known as </a:t>
            </a:r>
            <a:r>
              <a:rPr lang="en-US" sz="1800" dirty="0" err="1" smtClean="0">
                <a:latin typeface="Cambria" pitchFamily="18" charset="0"/>
              </a:rPr>
              <a:t>methemoglobinemia</a:t>
            </a:r>
            <a:r>
              <a:rPr lang="en-US" sz="1800" dirty="0" smtClean="0">
                <a:latin typeface="Cambria" pitchFamily="18" charset="0"/>
              </a:rPr>
              <a:t> or "blue baby syndrome". Water with nitrite levels exceeding 1.0 mg/L should not be used for feeding babies. </a:t>
            </a:r>
          </a:p>
          <a:p>
            <a:r>
              <a:rPr lang="en-US" sz="1800" dirty="0" smtClean="0">
                <a:latin typeface="Cambria" pitchFamily="18" charset="0"/>
              </a:rPr>
              <a:t>Another potential metabolic pathway is the reaction of nitrite with endogenous molecules to form N-</a:t>
            </a:r>
            <a:r>
              <a:rPr lang="en-US" sz="1800" dirty="0" err="1" smtClean="0">
                <a:latin typeface="Cambria" panose="02040503050406030204" pitchFamily="18" charset="0"/>
              </a:rPr>
              <a:t>nitroso</a:t>
            </a:r>
            <a:r>
              <a:rPr lang="en-US" sz="1800" dirty="0" smtClean="0">
                <a:latin typeface="Cambria" panose="02040503050406030204" pitchFamily="18" charset="0"/>
              </a:rPr>
              <a:t> compounds, which may have toxic or carcinogenic effects. </a:t>
            </a:r>
            <a:endParaRPr lang="en-US" sz="1800" baseline="30000" dirty="0">
              <a:latin typeface="Cambria" panose="02040503050406030204" pitchFamily="18" charset="0"/>
            </a:endParaRPr>
          </a:p>
        </p:txBody>
      </p:sp>
    </p:spTree>
    <p:extLst>
      <p:ext uri="{BB962C8B-B14F-4D97-AF65-F5344CB8AC3E}">
        <p14:creationId xmlns:p14="http://schemas.microsoft.com/office/powerpoint/2010/main" val="17681599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The “Bare Bones” of this Compound</a:t>
            </a:r>
            <a:endParaRPr lang="en-US" dirty="0"/>
          </a:p>
        </p:txBody>
      </p:sp>
      <p:sp>
        <p:nvSpPr>
          <p:cNvPr id="3" name="Content Placeholder 2"/>
          <p:cNvSpPr>
            <a:spLocks noGrp="1"/>
          </p:cNvSpPr>
          <p:nvPr>
            <p:ph sz="quarter" idx="1"/>
          </p:nvPr>
        </p:nvSpPr>
        <p:spPr>
          <a:xfrm>
            <a:off x="609600" y="1676400"/>
            <a:ext cx="8153400" cy="4572000"/>
          </a:xfrm>
        </p:spPr>
        <p:txBody>
          <a:bodyPr>
            <a:normAutofit/>
          </a:bodyPr>
          <a:lstStyle/>
          <a:p>
            <a:r>
              <a:rPr lang="en-US" dirty="0" smtClean="0"/>
              <a:t>Nitrogen gas (N</a:t>
            </a:r>
            <a:r>
              <a:rPr lang="en-US" baseline="-25000" dirty="0" smtClean="0"/>
              <a:t>2</a:t>
            </a:r>
            <a:r>
              <a:rPr lang="en-US" dirty="0" smtClean="0"/>
              <a:t>) is the Earth’s most abundant element. </a:t>
            </a:r>
          </a:p>
          <a:p>
            <a:r>
              <a:rPr lang="en-US" dirty="0" smtClean="0"/>
              <a:t>About 80 percent of the air we breath is nitrogen. </a:t>
            </a:r>
          </a:p>
          <a:p>
            <a:r>
              <a:rPr lang="en-US" dirty="0" smtClean="0"/>
              <a:t>It is found in the cells of all living things and is a major component of proteins. </a:t>
            </a:r>
          </a:p>
          <a:p>
            <a:r>
              <a:rPr lang="en-US" dirty="0" smtClean="0"/>
              <a:t>Inorganic nitrogen may exist in the free state as a gas (N</a:t>
            </a:r>
            <a:r>
              <a:rPr lang="en-US" baseline="-25000" dirty="0" smtClean="0"/>
              <a:t>2</a:t>
            </a:r>
            <a:r>
              <a:rPr lang="en-US" dirty="0" smtClean="0"/>
              <a:t>), or as a nitrate (NO</a:t>
            </a:r>
            <a:r>
              <a:rPr lang="en-US" baseline="-25000" dirty="0" smtClean="0"/>
              <a:t>3</a:t>
            </a:r>
            <a:r>
              <a:rPr lang="en-US" dirty="0" smtClean="0"/>
              <a:t>-), nitrite (NO</a:t>
            </a:r>
            <a:r>
              <a:rPr lang="en-US" baseline="-25000" dirty="0" smtClean="0"/>
              <a:t>2</a:t>
            </a:r>
            <a:r>
              <a:rPr lang="en-US" dirty="0" smtClean="0"/>
              <a:t>-), or ammonia (NH</a:t>
            </a:r>
            <a:r>
              <a:rPr lang="en-US" baseline="-25000" dirty="0" smtClean="0"/>
              <a:t>3</a:t>
            </a:r>
            <a:r>
              <a:rPr lang="en-US" dirty="0" smtClean="0"/>
              <a:t>+). </a:t>
            </a:r>
          </a:p>
          <a:p>
            <a:pPr marL="0" indent="0">
              <a:buNone/>
            </a:pPr>
            <a:endParaRPr lang="en-US" dirty="0" smtClean="0"/>
          </a:p>
          <a:p>
            <a:endParaRPr lang="en-US" dirty="0"/>
          </a:p>
        </p:txBody>
      </p:sp>
    </p:spTree>
    <p:extLst>
      <p:ext uri="{BB962C8B-B14F-4D97-AF65-F5344CB8AC3E}">
        <p14:creationId xmlns:p14="http://schemas.microsoft.com/office/powerpoint/2010/main" val="11797679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Properties</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smtClean="0"/>
              <a:t>The half-life for nitrate is 5-6 hours, but it does not accumulate in the body.</a:t>
            </a:r>
          </a:p>
          <a:p>
            <a:r>
              <a:rPr lang="en-US" dirty="0" smtClean="0"/>
              <a:t>The half life for nitrite is 20 minutes. </a:t>
            </a:r>
          </a:p>
          <a:p>
            <a:r>
              <a:rPr lang="en-US" dirty="0" smtClean="0"/>
              <a:t>As a gas, nitric oxide has an extremely short half-life (less than one second), but during that short time it can activate a number of enzymes which cause NO-mediated effects that can last for several hours </a:t>
            </a:r>
            <a:r>
              <a:rPr lang="en-US" dirty="0" smtClean="0"/>
              <a:t>             (  </a:t>
            </a:r>
            <a:r>
              <a:rPr lang="en-US" dirty="0" err="1" smtClean="0"/>
              <a:t>ie</a:t>
            </a:r>
            <a:r>
              <a:rPr lang="en-US" dirty="0" smtClean="0"/>
              <a:t>)vasodilation ).</a:t>
            </a:r>
            <a:endParaRPr lang="en-US" dirty="0" smtClean="0"/>
          </a:p>
          <a:p>
            <a:r>
              <a:rPr lang="en-US" dirty="0" smtClean="0"/>
              <a:t>Any NO that is not used immediately in a biologic process is rapidly converted back to nitrite and nitrate.</a:t>
            </a:r>
          </a:p>
          <a:p>
            <a:r>
              <a:rPr lang="en-US" dirty="0" smtClean="0"/>
              <a:t>The metabolic steps in the nitrogen cycle depend heavily on bacteria (different metabolic pathways).</a:t>
            </a:r>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Nitrogen Cycle</a:t>
            </a:r>
            <a:endParaRPr lang="en-US" dirty="0"/>
          </a:p>
        </p:txBody>
      </p:sp>
      <p:pic>
        <p:nvPicPr>
          <p:cNvPr id="4" name="Content Placeholder 3"/>
          <p:cNvPicPr>
            <a:picLocks noGrp="1" noChangeAspect="1"/>
          </p:cNvPicPr>
          <p:nvPr>
            <p:ph sz="quarter" idx="1"/>
          </p:nvPr>
        </p:nvPicPr>
        <p:blipFill>
          <a:blip r:embed="rId3" cstate="print">
            <a:extLst>
              <a:ext uri="{28A0092B-C50C-407E-A947-70E740481C1C}">
                <a14:useLocalDpi xmlns:a14="http://schemas.microsoft.com/office/drawing/2010/main" val="0"/>
              </a:ext>
            </a:extLst>
          </a:blip>
          <a:stretch>
            <a:fillRect/>
          </a:stretch>
        </p:blipFill>
        <p:spPr>
          <a:xfrm>
            <a:off x="1692275" y="1600200"/>
            <a:ext cx="5994400" cy="4495800"/>
          </a:xfrm>
        </p:spPr>
      </p:pic>
    </p:spTree>
    <p:extLst>
      <p:ext uri="{BB962C8B-B14F-4D97-AF65-F5344CB8AC3E}">
        <p14:creationId xmlns:p14="http://schemas.microsoft.com/office/powerpoint/2010/main" val="28891482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n w="10160">
                  <a:solidFill>
                    <a:schemeClr val="bg1"/>
                  </a:solidFill>
                  <a:prstDash val="solid"/>
                </a:ln>
              </a:rPr>
              <a:t>Sources of Sodium Nitrates &amp; Nitrites</a:t>
            </a:r>
            <a:endParaRPr lang="en-US" dirty="0">
              <a:ln w="10160">
                <a:solidFill>
                  <a:schemeClr val="bg1"/>
                </a:solidFill>
                <a:prstDash val="solid"/>
              </a:ln>
            </a:endParaRPr>
          </a:p>
        </p:txBody>
      </p:sp>
      <p:sp>
        <p:nvSpPr>
          <p:cNvPr id="3" name="Content Placeholder 2"/>
          <p:cNvSpPr>
            <a:spLocks noGrp="1"/>
          </p:cNvSpPr>
          <p:nvPr>
            <p:ph sz="quarter" idx="1"/>
          </p:nvPr>
        </p:nvSpPr>
        <p:spPr>
          <a:xfrm>
            <a:off x="228600" y="1752600"/>
            <a:ext cx="8610600" cy="4648200"/>
          </a:xfrm>
        </p:spPr>
        <p:txBody>
          <a:bodyPr>
            <a:normAutofit fontScale="92500"/>
          </a:bodyPr>
          <a:lstStyle/>
          <a:p>
            <a:r>
              <a:rPr lang="en-US" sz="3100" b="1" dirty="0" smtClean="0">
                <a:ln w="10160">
                  <a:solidFill>
                    <a:schemeClr val="bg1"/>
                  </a:solidFill>
                  <a:prstDash val="solid"/>
                </a:ln>
                <a:latin typeface="Cambria" panose="02040503050406030204" pitchFamily="18" charset="0"/>
              </a:rPr>
              <a:t>Likely </a:t>
            </a:r>
            <a:r>
              <a:rPr lang="en-US" sz="3100" b="1" dirty="0">
                <a:ln w="10160">
                  <a:solidFill>
                    <a:schemeClr val="bg1"/>
                  </a:solidFill>
                  <a:prstDash val="solid"/>
                </a:ln>
                <a:latin typeface="Cambria" panose="02040503050406030204" pitchFamily="18" charset="0"/>
              </a:rPr>
              <a:t>exposure pathways for </a:t>
            </a:r>
            <a:r>
              <a:rPr lang="en-US" sz="3100" b="1" dirty="0" smtClean="0">
                <a:ln w="10160">
                  <a:solidFill>
                    <a:schemeClr val="bg1"/>
                  </a:solidFill>
                  <a:prstDash val="solid"/>
                </a:ln>
                <a:latin typeface="Cambria" panose="02040503050406030204" pitchFamily="18" charset="0"/>
              </a:rPr>
              <a:t>humans include:</a:t>
            </a:r>
          </a:p>
          <a:p>
            <a:pPr lvl="1"/>
            <a:r>
              <a:rPr lang="en-US" sz="2800" b="1" dirty="0" smtClean="0">
                <a:ln w="10160">
                  <a:solidFill>
                    <a:schemeClr val="bg1"/>
                  </a:solidFill>
                  <a:prstDash val="solid"/>
                </a:ln>
                <a:latin typeface="Cambria" panose="02040503050406030204" pitchFamily="18" charset="0"/>
              </a:rPr>
              <a:t>Ingesting </a:t>
            </a:r>
            <a:r>
              <a:rPr lang="en-US" sz="2800" b="1" dirty="0">
                <a:ln w="10160">
                  <a:solidFill>
                    <a:schemeClr val="bg1"/>
                  </a:solidFill>
                  <a:prstDash val="solid"/>
                </a:ln>
                <a:latin typeface="Cambria" panose="02040503050406030204" pitchFamily="18" charset="0"/>
              </a:rPr>
              <a:t>contaminated drinking </a:t>
            </a:r>
            <a:r>
              <a:rPr lang="en-US" sz="2800" b="1" dirty="0" smtClean="0">
                <a:ln w="10160">
                  <a:solidFill>
                    <a:schemeClr val="bg1"/>
                  </a:solidFill>
                  <a:prstDash val="solid"/>
                </a:ln>
                <a:latin typeface="Cambria" panose="02040503050406030204" pitchFamily="18" charset="0"/>
              </a:rPr>
              <a:t>water (most </a:t>
            </a:r>
            <a:r>
              <a:rPr lang="en-US" sz="2800" b="1" dirty="0">
                <a:ln w="10160">
                  <a:solidFill>
                    <a:schemeClr val="bg1"/>
                  </a:solidFill>
                  <a:prstDash val="solid"/>
                </a:ln>
                <a:latin typeface="Cambria" panose="02040503050406030204" pitchFamily="18" charset="0"/>
              </a:rPr>
              <a:t>commonly </a:t>
            </a:r>
            <a:r>
              <a:rPr lang="en-US" sz="2800" b="1" dirty="0" smtClean="0">
                <a:ln w="10160">
                  <a:solidFill>
                    <a:schemeClr val="bg1"/>
                  </a:solidFill>
                  <a:prstDash val="solid"/>
                </a:ln>
                <a:latin typeface="Cambria" panose="02040503050406030204" pitchFamily="18" charset="0"/>
              </a:rPr>
              <a:t>of </a:t>
            </a:r>
            <a:r>
              <a:rPr lang="en-US" sz="2800" b="1" dirty="0">
                <a:ln w="10160">
                  <a:solidFill>
                    <a:schemeClr val="bg1"/>
                  </a:solidFill>
                  <a:prstDash val="solid"/>
                </a:ln>
                <a:latin typeface="Cambria" panose="02040503050406030204" pitchFamily="18" charset="0"/>
              </a:rPr>
              <a:t>concern for private </a:t>
            </a:r>
            <a:r>
              <a:rPr lang="en-US" sz="2800" b="1" dirty="0" smtClean="0">
                <a:ln w="10160">
                  <a:solidFill>
                    <a:schemeClr val="bg1"/>
                  </a:solidFill>
                  <a:prstDash val="solid"/>
                </a:ln>
                <a:latin typeface="Cambria" panose="02040503050406030204" pitchFamily="18" charset="0"/>
              </a:rPr>
              <a:t>wells</a:t>
            </a:r>
            <a:r>
              <a:rPr lang="en-US" sz="2800" b="1" dirty="0" smtClean="0">
                <a:ln w="10160">
                  <a:solidFill>
                    <a:schemeClr val="bg1"/>
                  </a:solidFill>
                  <a:prstDash val="solid"/>
                </a:ln>
                <a:latin typeface="Cambria" panose="02040503050406030204" pitchFamily="18" charset="0"/>
              </a:rPr>
              <a:t>). </a:t>
            </a:r>
            <a:endParaRPr lang="en-US" sz="2800" b="1" dirty="0" smtClean="0">
              <a:ln w="10160">
                <a:solidFill>
                  <a:schemeClr val="bg1"/>
                </a:solidFill>
                <a:prstDash val="solid"/>
              </a:ln>
              <a:latin typeface="Cambria" panose="02040503050406030204" pitchFamily="18" charset="0"/>
            </a:endParaRPr>
          </a:p>
          <a:p>
            <a:pPr lvl="1"/>
            <a:r>
              <a:rPr lang="en-US" sz="2800" b="1" dirty="0" smtClean="0">
                <a:ln w="10160">
                  <a:solidFill>
                    <a:schemeClr val="bg1"/>
                  </a:solidFill>
                  <a:prstDash val="solid"/>
                </a:ln>
                <a:latin typeface="Cambria" panose="02040503050406030204" pitchFamily="18" charset="0"/>
              </a:rPr>
              <a:t>Consuming foods </a:t>
            </a:r>
            <a:r>
              <a:rPr lang="en-US" sz="2800" b="1" dirty="0">
                <a:ln w="10160">
                  <a:solidFill>
                    <a:schemeClr val="bg1"/>
                  </a:solidFill>
                  <a:prstDash val="solid"/>
                </a:ln>
                <a:latin typeface="Cambria" panose="02040503050406030204" pitchFamily="18" charset="0"/>
              </a:rPr>
              <a:t>containing </a:t>
            </a:r>
            <a:r>
              <a:rPr lang="en-US" sz="2800" b="1" dirty="0" smtClean="0">
                <a:ln w="10160">
                  <a:solidFill>
                    <a:schemeClr val="bg1"/>
                  </a:solidFill>
                  <a:prstDash val="solid"/>
                </a:ln>
                <a:latin typeface="Cambria" panose="02040503050406030204" pitchFamily="18" charset="0"/>
              </a:rPr>
              <a:t>preservatives </a:t>
            </a:r>
            <a:r>
              <a:rPr lang="en-US" sz="2800" b="1" dirty="0" smtClean="0">
                <a:ln w="10160">
                  <a:solidFill>
                    <a:schemeClr val="bg1"/>
                  </a:solidFill>
                  <a:prstDash val="solid"/>
                </a:ln>
                <a:solidFill>
                  <a:srgbClr val="CC0000"/>
                </a:solidFill>
                <a:latin typeface="Cambria" panose="02040503050406030204" pitchFamily="18" charset="0"/>
              </a:rPr>
              <a:t>(particularly </a:t>
            </a:r>
            <a:r>
              <a:rPr lang="en-US" sz="2800" b="1" dirty="0">
                <a:ln w="10160">
                  <a:solidFill>
                    <a:schemeClr val="bg1"/>
                  </a:solidFill>
                  <a:prstDash val="solid"/>
                </a:ln>
                <a:solidFill>
                  <a:srgbClr val="CC0000"/>
                </a:solidFill>
                <a:latin typeface="Cambria" panose="02040503050406030204" pitchFamily="18" charset="0"/>
              </a:rPr>
              <a:t>cured meats such as hot </a:t>
            </a:r>
            <a:r>
              <a:rPr lang="en-US" sz="2800" b="1" dirty="0" smtClean="0">
                <a:ln w="10160">
                  <a:solidFill>
                    <a:schemeClr val="bg1"/>
                  </a:solidFill>
                  <a:prstDash val="solid"/>
                </a:ln>
                <a:solidFill>
                  <a:srgbClr val="CC0000"/>
                </a:solidFill>
                <a:latin typeface="Cambria" panose="02040503050406030204" pitchFamily="18" charset="0"/>
              </a:rPr>
              <a:t>dogs </a:t>
            </a:r>
            <a:r>
              <a:rPr lang="en-US" sz="2800" b="1" dirty="0">
                <a:ln w="10160">
                  <a:solidFill>
                    <a:schemeClr val="bg1"/>
                  </a:solidFill>
                  <a:prstDash val="solid"/>
                </a:ln>
                <a:solidFill>
                  <a:srgbClr val="CC0000"/>
                </a:solidFill>
                <a:latin typeface="Cambria" panose="02040503050406030204" pitchFamily="18" charset="0"/>
              </a:rPr>
              <a:t>and lunch </a:t>
            </a:r>
            <a:r>
              <a:rPr lang="en-US" sz="2800" b="1" dirty="0" smtClean="0">
                <a:ln w="10160">
                  <a:solidFill>
                    <a:schemeClr val="bg1"/>
                  </a:solidFill>
                  <a:prstDash val="solid"/>
                </a:ln>
                <a:solidFill>
                  <a:srgbClr val="CC0000"/>
                </a:solidFill>
                <a:latin typeface="Cambria" panose="02040503050406030204" pitchFamily="18" charset="0"/>
              </a:rPr>
              <a:t>meats to preserve the color, prevent fats from going rancid, and stop bacteria from growing</a:t>
            </a:r>
            <a:r>
              <a:rPr lang="en-US" sz="2800" b="1" dirty="0" smtClean="0">
                <a:ln w="10160">
                  <a:solidFill>
                    <a:schemeClr val="bg1"/>
                  </a:solidFill>
                  <a:prstDash val="solid"/>
                </a:ln>
                <a:solidFill>
                  <a:srgbClr val="CC0000"/>
                </a:solidFill>
                <a:latin typeface="Cambria" panose="02040503050406030204" pitchFamily="18" charset="0"/>
              </a:rPr>
              <a:t>).</a:t>
            </a:r>
            <a:endParaRPr lang="en-US" sz="2800" b="1" dirty="0" smtClean="0">
              <a:ln w="10160">
                <a:solidFill>
                  <a:schemeClr val="bg1"/>
                </a:solidFill>
                <a:prstDash val="solid"/>
              </a:ln>
              <a:solidFill>
                <a:srgbClr val="CC0000"/>
              </a:solidFill>
              <a:latin typeface="Cambria" panose="02040503050406030204" pitchFamily="18" charset="0"/>
            </a:endParaRPr>
          </a:p>
          <a:p>
            <a:pPr lvl="1"/>
            <a:r>
              <a:rPr lang="en-US" sz="2800" b="1" dirty="0" smtClean="0">
                <a:ln w="10160">
                  <a:solidFill>
                    <a:schemeClr val="bg1"/>
                  </a:solidFill>
                  <a:prstDash val="solid"/>
                </a:ln>
                <a:solidFill>
                  <a:srgbClr val="FF6600"/>
                </a:solidFill>
                <a:latin typeface="Cambria" panose="02040503050406030204" pitchFamily="18" charset="0"/>
              </a:rPr>
              <a:t> </a:t>
            </a:r>
            <a:r>
              <a:rPr lang="en-US" sz="2800" b="1" dirty="0">
                <a:ln w="10160">
                  <a:solidFill>
                    <a:schemeClr val="bg1"/>
                  </a:solidFill>
                  <a:prstDash val="solid"/>
                </a:ln>
                <a:latin typeface="Cambria" panose="02040503050406030204" pitchFamily="18" charset="0"/>
              </a:rPr>
              <a:t>Nitrates have also </a:t>
            </a:r>
            <a:r>
              <a:rPr lang="en-US" sz="2800" b="1" dirty="0" smtClean="0">
                <a:ln w="10160">
                  <a:solidFill>
                    <a:schemeClr val="bg1"/>
                  </a:solidFill>
                  <a:prstDash val="solid"/>
                </a:ln>
                <a:latin typeface="Cambria" panose="02040503050406030204" pitchFamily="18" charset="0"/>
              </a:rPr>
              <a:t>been </a:t>
            </a:r>
            <a:r>
              <a:rPr lang="en-US" sz="2800" b="1" dirty="0">
                <a:ln w="10160">
                  <a:solidFill>
                    <a:schemeClr val="bg1"/>
                  </a:solidFill>
                  <a:prstDash val="solid"/>
                </a:ln>
                <a:latin typeface="Cambria" panose="02040503050406030204" pitchFamily="18" charset="0"/>
              </a:rPr>
              <a:t>detected in </a:t>
            </a:r>
            <a:r>
              <a:rPr lang="en-US" sz="2800" b="1" dirty="0">
                <a:ln w="10160">
                  <a:solidFill>
                    <a:schemeClr val="bg1"/>
                  </a:solidFill>
                  <a:prstDash val="solid"/>
                </a:ln>
                <a:solidFill>
                  <a:srgbClr val="CC0000"/>
                </a:solidFill>
                <a:latin typeface="Cambria" panose="02040503050406030204" pitchFamily="18" charset="0"/>
              </a:rPr>
              <a:t>fruits and vegetables </a:t>
            </a:r>
            <a:r>
              <a:rPr lang="en-US" sz="2800" b="1" dirty="0" smtClean="0">
                <a:ln w="10160">
                  <a:solidFill>
                    <a:schemeClr val="bg1"/>
                  </a:solidFill>
                  <a:prstDash val="solid"/>
                </a:ln>
                <a:solidFill>
                  <a:srgbClr val="CC0000"/>
                </a:solidFill>
                <a:latin typeface="Cambria" panose="02040503050406030204" pitchFamily="18" charset="0"/>
              </a:rPr>
              <a:t>.</a:t>
            </a:r>
            <a:endParaRPr lang="en-US" sz="2800" b="1" baseline="30000" dirty="0" smtClean="0">
              <a:ln w="10160">
                <a:solidFill>
                  <a:schemeClr val="bg1"/>
                </a:solidFill>
                <a:prstDash val="solid"/>
              </a:ln>
              <a:solidFill>
                <a:srgbClr val="CC0000"/>
              </a:solidFill>
              <a:latin typeface="Cambria" panose="02040503050406030204" pitchFamily="18" charset="0"/>
            </a:endParaRPr>
          </a:p>
          <a:p>
            <a:pPr lvl="1"/>
            <a:r>
              <a:rPr lang="en-US" sz="3100" b="1" dirty="0" smtClean="0">
                <a:ln w="10160">
                  <a:solidFill>
                    <a:schemeClr val="bg1"/>
                  </a:solidFill>
                  <a:prstDash val="solid"/>
                </a:ln>
                <a:solidFill>
                  <a:srgbClr val="000000"/>
                </a:solidFill>
                <a:latin typeface="Cambria" panose="02040503050406030204" pitchFamily="18" charset="0"/>
              </a:rPr>
              <a:t>Can be inhaled or absorbed through the </a:t>
            </a:r>
            <a:r>
              <a:rPr lang="en-US" sz="3100" b="1" dirty="0" smtClean="0">
                <a:ln w="10160">
                  <a:solidFill>
                    <a:schemeClr val="bg1"/>
                  </a:solidFill>
                  <a:prstDash val="solid"/>
                </a:ln>
                <a:solidFill>
                  <a:srgbClr val="000000"/>
                </a:solidFill>
                <a:latin typeface="Cambria" panose="02040503050406030204" pitchFamily="18" charset="0"/>
              </a:rPr>
              <a:t>skin.</a:t>
            </a:r>
            <a:endParaRPr lang="en-US" sz="3100" b="1" dirty="0">
              <a:ln w="10160">
                <a:solidFill>
                  <a:schemeClr val="bg1"/>
                </a:solidFill>
                <a:prstDash val="solid"/>
              </a:ln>
              <a:solidFill>
                <a:srgbClr val="000000"/>
              </a:solidFill>
              <a:latin typeface="Cambria" panose="02040503050406030204" pitchFamily="18" charset="0"/>
            </a:endParaRPr>
          </a:p>
        </p:txBody>
      </p:sp>
    </p:spTree>
    <p:extLst>
      <p:ext uri="{BB962C8B-B14F-4D97-AF65-F5344CB8AC3E}">
        <p14:creationId xmlns:p14="http://schemas.microsoft.com/office/powerpoint/2010/main" val="4287975533"/>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2228</TotalTime>
  <Words>1596</Words>
  <Application>Microsoft Office PowerPoint</Application>
  <PresentationFormat>On-screen Show (4:3)</PresentationFormat>
  <Paragraphs>116</Paragraphs>
  <Slides>29</Slides>
  <Notes>1</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Median</vt:lpstr>
      <vt:lpstr>PowerPoint Presentation</vt:lpstr>
      <vt:lpstr>Sodium Nitrate/Nitrite </vt:lpstr>
      <vt:lpstr>Chemical Structure </vt:lpstr>
      <vt:lpstr>What’s the Controversy Behind Sodium Nitrates and Nitrites?</vt:lpstr>
      <vt:lpstr>Chemical Metabolism </vt:lpstr>
      <vt:lpstr>The “Bare Bones” of this Compound</vt:lpstr>
      <vt:lpstr>Chemical Properties</vt:lpstr>
      <vt:lpstr>The Nitrogen Cycle</vt:lpstr>
      <vt:lpstr>Sources of Sodium Nitrates &amp; Nitrites</vt:lpstr>
      <vt:lpstr>More Sources of Sodium Nitrates</vt:lpstr>
      <vt:lpstr>Medical Uses of Sodium Nitrate </vt:lpstr>
      <vt:lpstr>Medical Uses Continued…</vt:lpstr>
      <vt:lpstr>Nitrogen Metabolism</vt:lpstr>
      <vt:lpstr>Nitrogen Metabolism (cont’d)</vt:lpstr>
      <vt:lpstr>The Urea Cycle</vt:lpstr>
      <vt:lpstr>Elimination &amp; Toxicology</vt:lpstr>
      <vt:lpstr>Harmful Effects of Nitrites/Nitrates</vt:lpstr>
      <vt:lpstr>Sodium Nitrite/Nitrate Exposure</vt:lpstr>
      <vt:lpstr>Meat Curing Process</vt:lpstr>
      <vt:lpstr>Nitrates in Our Water</vt:lpstr>
      <vt:lpstr>Care Management</vt:lpstr>
      <vt:lpstr>How to Avoid Nitrates</vt:lpstr>
      <vt:lpstr>Identifying on Labels</vt:lpstr>
      <vt:lpstr>What to Look for</vt:lpstr>
      <vt:lpstr>What to Look for (Cont.)</vt:lpstr>
      <vt:lpstr>Conclusion </vt:lpstr>
      <vt:lpstr>Thank You! </vt:lpstr>
      <vt:lpstr>References </vt:lpstr>
      <vt:lpstr>References (cont’d)</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LOZLTTP</dc:creator>
  <cp:lastModifiedBy>student</cp:lastModifiedBy>
  <cp:revision>113</cp:revision>
  <dcterms:created xsi:type="dcterms:W3CDTF">2013-09-09T15:26:13Z</dcterms:created>
  <dcterms:modified xsi:type="dcterms:W3CDTF">2015-03-06T18:52:52Z</dcterms:modified>
</cp:coreProperties>
</file>